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bookmarkIdSeed="2">
  <p:sldMasterIdLst>
    <p:sldMasterId id="2147483672" r:id="rId5"/>
  </p:sldMasterIdLst>
  <p:notesMasterIdLst>
    <p:notesMasterId r:id="rId35"/>
  </p:notesMasterIdLst>
  <p:sldIdLst>
    <p:sldId id="354" r:id="rId6"/>
    <p:sldId id="347" r:id="rId7"/>
    <p:sldId id="257" r:id="rId8"/>
    <p:sldId id="350" r:id="rId9"/>
    <p:sldId id="314" r:id="rId10"/>
    <p:sldId id="351" r:id="rId11"/>
    <p:sldId id="311" r:id="rId12"/>
    <p:sldId id="259" r:id="rId13"/>
    <p:sldId id="260" r:id="rId14"/>
    <p:sldId id="352" r:id="rId15"/>
    <p:sldId id="276" r:id="rId16"/>
    <p:sldId id="277" r:id="rId17"/>
    <p:sldId id="278" r:id="rId18"/>
    <p:sldId id="279" r:id="rId19"/>
    <p:sldId id="280" r:id="rId20"/>
    <p:sldId id="317" r:id="rId21"/>
    <p:sldId id="331" r:id="rId22"/>
    <p:sldId id="334" r:id="rId23"/>
    <p:sldId id="336" r:id="rId24"/>
    <p:sldId id="338" r:id="rId25"/>
    <p:sldId id="324" r:id="rId26"/>
    <p:sldId id="339" r:id="rId27"/>
    <p:sldId id="328" r:id="rId28"/>
    <p:sldId id="343" r:id="rId29"/>
    <p:sldId id="344" r:id="rId30"/>
    <p:sldId id="320" r:id="rId31"/>
    <p:sldId id="319" r:id="rId32"/>
    <p:sldId id="305" r:id="rId33"/>
    <p:sldId id="349" r:id="rId34"/>
  </p:sldIdLst>
  <p:sldSz cx="9144000" cy="6858000" type="screen4x3"/>
  <p:notesSz cx="6858000" cy="9144000"/>
  <p:embeddedFontLst>
    <p:embeddedFont>
      <p:font typeface="B Yagut" panose="00000400000000000000" pitchFamily="2" charset="-78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B Nazanin" panose="00000400000000000000" pitchFamily="2" charset="-78"/>
      <p:regular r:id="rId42"/>
      <p:bold r:id="rId43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51" autoAdjust="0"/>
    <p:restoredTop sz="87367" autoAdjust="0"/>
  </p:normalViewPr>
  <p:slideViewPr>
    <p:cSldViewPr>
      <p:cViewPr varScale="1">
        <p:scale>
          <a:sx n="73" d="100"/>
          <a:sy n="73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607D231-AEBF-4F64-98E9-A1F3E8A63A58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17F2D57-0059-4575-8D99-A0DA3528541A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354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74DB0-B83A-44E3-9B09-C4F6B5A1651F}" type="slidenum">
              <a:rPr lang="ar-SA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  <p:extLst>
      <p:ext uri="{BB962C8B-B14F-4D97-AF65-F5344CB8AC3E}">
        <p14:creationId xmlns:p14="http://schemas.microsoft.com/office/powerpoint/2010/main" val="330625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166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1219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348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9481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077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0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299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92764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9243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0773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51713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13265-6C29-4F29-B52F-811C5200F341}" type="datetimeFigureOut">
              <a:rPr lang="fa-IR" smtClean="0"/>
              <a:pPr/>
              <a:t>03/13/1443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9E087-B565-44E2-A6A2-2C435188837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2204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1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2722314"/>
          </a:xfrm>
        </p:spPr>
        <p:txBody>
          <a:bodyPr>
            <a:normAutofit/>
          </a:bodyPr>
          <a:lstStyle/>
          <a:p>
            <a: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  <a:t/>
            </a:r>
            <a:b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</a:br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/>
            </a:r>
            <a:br>
              <a:rPr lang="fa-IR" sz="4000" b="1" dirty="0">
                <a:solidFill>
                  <a:prstClr val="black"/>
                </a:solidFill>
                <a:cs typeface="B Yagut" pitchFamily="2" charset="-78"/>
              </a:rPr>
            </a:br>
            <a: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  <a:t/>
            </a:r>
            <a:b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</a:br>
            <a:r>
              <a:rPr lang="fa-IR" sz="4000" b="1" dirty="0" smtClean="0">
                <a:solidFill>
                  <a:prstClr val="black"/>
                </a:solidFill>
                <a:cs typeface="B Yagut" pitchFamily="2" charset="-78"/>
              </a:rPr>
              <a:t>سلامت </a:t>
            </a:r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روانی اجتماعی در بلایا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3657600"/>
            <a:ext cx="8229600" cy="2913187"/>
          </a:xfrm>
        </p:spPr>
        <p:txBody>
          <a:bodyPr/>
          <a:lstStyle/>
          <a:p>
            <a:pPr marL="0" indent="0">
              <a:buNone/>
            </a:pPr>
            <a:endParaRPr lang="fa-IR" sz="4000" b="1" dirty="0" smtClean="0">
              <a:solidFill>
                <a:prstClr val="black"/>
              </a:solidFill>
              <a:ea typeface="+mj-ea"/>
              <a:cs typeface="B Yagut" pitchFamily="2" charset="-78"/>
            </a:endParaRPr>
          </a:p>
          <a:p>
            <a:pPr marL="0" indent="0" algn="ctr">
              <a:buNone/>
            </a:pPr>
            <a:r>
              <a:rPr lang="fa-IR" sz="4000" b="1" dirty="0" smtClean="0">
                <a:solidFill>
                  <a:prstClr val="black"/>
                </a:solidFill>
                <a:ea typeface="+mj-ea"/>
                <a:cs typeface="B Yagut" pitchFamily="2" charset="-78"/>
              </a:rPr>
              <a:t>مدیریت خطربلایا</a:t>
            </a:r>
            <a:endParaRPr lang="fa-IR" dirty="0"/>
          </a:p>
        </p:txBody>
      </p:sp>
      <p:pic>
        <p:nvPicPr>
          <p:cNvPr id="4" name="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6638" y="7816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75580"/>
      </p:ext>
    </p:extLst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مفاهیم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a-IR" sz="2800" dirty="0" smtClean="0"/>
          </a:p>
          <a:p>
            <a:pPr marL="0" indent="0">
              <a:buNone/>
            </a:pPr>
            <a:r>
              <a:rPr lang="fa-IR" sz="2800" b="1" dirty="0">
                <a:solidFill>
                  <a:prstClr val="black"/>
                </a:solidFill>
                <a:ea typeface="Calibri"/>
                <a:cs typeface="B Yagut" pitchFamily="2" charset="-78"/>
              </a:rPr>
              <a:t>سلامت روان</a:t>
            </a:r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: حالتی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از رفاه است که درآن فرد توانایی هایش را باز می شناسد و قادر است با استرس های معمول زندگی تطابق حاصل کند.</a:t>
            </a:r>
          </a:p>
          <a:p>
            <a:endParaRPr lang="fa-IR" sz="2800" dirty="0">
              <a:solidFill>
                <a:prstClr val="black"/>
              </a:solidFill>
              <a:ea typeface="Calibri"/>
              <a:cs typeface="B Yagut" pitchFamily="2" charset="-78"/>
            </a:endParaRPr>
          </a:p>
          <a:p>
            <a:pPr marL="0" indent="0">
              <a:buNone/>
            </a:pPr>
            <a:r>
              <a:rPr lang="fa-IR" sz="2800" b="1" dirty="0">
                <a:solidFill>
                  <a:prstClr val="black"/>
                </a:solidFill>
                <a:ea typeface="Calibri"/>
                <a:cs typeface="B Yagut" pitchFamily="2" charset="-78"/>
              </a:rPr>
              <a:t>تیم حمایت روانی اجتماعی</a:t>
            </a:r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: مقصود</a:t>
            </a:r>
            <a:r>
              <a:rPr lang="fa-IR" sz="2800" b="1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تیمی است که خدمات روانی اجتماعی را تحت نظارت وزارت بهداشت ،درمان وآموزش پزشکی انجام می دهد.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3"/>
    </mc:Choice>
    <mc:Fallback xmlns="">
      <p:transition spd="slow" advTm="5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428605"/>
            <a:ext cx="8762999" cy="840156"/>
          </a:xfrm>
        </p:spPr>
        <p:txBody>
          <a:bodyPr>
            <a:noAutofit/>
          </a:bodyPr>
          <a:lstStyle/>
          <a:p>
            <a:pPr algn="r"/>
            <a:r>
              <a:rPr lang="fa-IR" sz="4000" dirty="0">
                <a:ea typeface="Calibri"/>
                <a:cs typeface="B Yagut"/>
              </a:rPr>
              <a:t>مراحل مختلف واکنش روانشناختی افراد در بلایا </a:t>
            </a:r>
            <a:endParaRPr lang="en-US" sz="4000" i="1" dirty="0">
              <a:cs typeface="B Yagu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7577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cs typeface="B Yagut"/>
              </a:rPr>
              <a:t>    </a:t>
            </a:r>
            <a:r>
              <a:rPr lang="fa-IR" dirty="0" smtClean="0">
                <a:cs typeface="B Yagut"/>
              </a:rPr>
              <a:t>   </a:t>
            </a:r>
            <a:r>
              <a:rPr lang="fa-IR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مرحله </a:t>
            </a:r>
            <a:r>
              <a:rPr lang="fa-IR" dirty="0">
                <a:solidFill>
                  <a:prstClr val="black"/>
                </a:solidFill>
                <a:ea typeface="Calibri"/>
                <a:cs typeface="B Yagut" pitchFamily="2" charset="-78"/>
              </a:rPr>
              <a:t>اول تماس یا </a:t>
            </a:r>
            <a:r>
              <a:rPr lang="fa-IR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ضربه(چند </a:t>
            </a:r>
            <a:r>
              <a:rPr lang="fa-IR" dirty="0">
                <a:solidFill>
                  <a:prstClr val="black"/>
                </a:solidFill>
                <a:ea typeface="Calibri"/>
                <a:cs typeface="B Yagut" pitchFamily="2" charset="-78"/>
              </a:rPr>
              <a:t>دقیقه بعد از حادثه</a:t>
            </a:r>
            <a:r>
              <a:rPr lang="fa-IR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) </a:t>
            </a:r>
            <a:endParaRPr lang="fa-IR" dirty="0">
              <a:solidFill>
                <a:prstClr val="black"/>
              </a:solidFill>
              <a:ea typeface="Calibri"/>
              <a:cs typeface="B Yagut" pitchFamily="2" charset="-78"/>
            </a:endParaRPr>
          </a:p>
          <a:p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  ترس</a:t>
            </a:r>
            <a:r>
              <a:rPr lang="en-US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،</a:t>
            </a:r>
            <a:r>
              <a:rPr lang="en-US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وحشت</a:t>
            </a:r>
            <a:r>
              <a:rPr lang="en-US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،</a:t>
            </a:r>
            <a:r>
              <a:rPr lang="en-US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بهت</a:t>
            </a:r>
          </a:p>
          <a:p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 افراد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قدرت هیچ کاری ندارند</a:t>
            </a:r>
            <a:r>
              <a:rPr lang="fa-IR" sz="2800" dirty="0" smtClean="0">
                <a:cs typeface="B Yagut" pitchFamily="2" charset="-78"/>
              </a:rPr>
              <a:t>.</a:t>
            </a:r>
            <a:endParaRPr lang="en-US" sz="2800" dirty="0" smtClean="0">
              <a:cs typeface="B Yagut" pitchFamily="2" charset="-78"/>
            </a:endParaRPr>
          </a:p>
          <a:p>
            <a:endParaRPr lang="en-US" sz="2600" dirty="0">
              <a:cs typeface="B Yagut"/>
            </a:endParaRPr>
          </a:p>
        </p:txBody>
      </p:sp>
      <p:pic>
        <p:nvPicPr>
          <p:cNvPr id="10249" name="Picture 9" descr="p109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000504"/>
            <a:ext cx="2730500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000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071942"/>
            <a:ext cx="1905000" cy="22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7" name="Picture 17" descr="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76700"/>
            <a:ext cx="295275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71600" y="6345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06760"/>
      </p:ext>
    </p:extLst>
  </p:cSld>
  <p:clrMapOvr>
    <a:masterClrMapping/>
  </p:clrMapOvr>
  <p:transition spd="slow" advClick="0" advTm="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4704"/>
            <a:ext cx="8229600" cy="720080"/>
          </a:xfrm>
        </p:spPr>
        <p:txBody>
          <a:bodyPr>
            <a:noAutofit/>
          </a:bodyPr>
          <a:lstStyle/>
          <a:p>
            <a:r>
              <a:rPr lang="fa-IR" sz="3200" dirty="0">
                <a:cs typeface="B Yagut" pitchFamily="2" charset="-78"/>
              </a:rPr>
              <a:t>مرحله </a:t>
            </a:r>
            <a:r>
              <a:rPr lang="fa-IR" sz="3200" dirty="0" smtClean="0">
                <a:cs typeface="B Yagut" pitchFamily="2" charset="-78"/>
              </a:rPr>
              <a:t>دوم (چند ساعت </a:t>
            </a:r>
            <a:r>
              <a:rPr lang="fa-IR" sz="3200" dirty="0">
                <a:cs typeface="B Yagut" pitchFamily="2" charset="-78"/>
              </a:rPr>
              <a:t>بعد از </a:t>
            </a:r>
            <a:r>
              <a:rPr lang="fa-IR" sz="3200" dirty="0" smtClean="0">
                <a:cs typeface="B Yagut" pitchFamily="2" charset="-78"/>
              </a:rPr>
              <a:t>حادثه)</a:t>
            </a:r>
            <a:r>
              <a:rPr lang="fa-IR" sz="3200" dirty="0">
                <a:cs typeface="B Yagut" pitchFamily="2" charset="-78"/>
              </a:rPr>
              <a:t/>
            </a:r>
            <a:br>
              <a:rPr lang="fa-IR" sz="3200" dirty="0">
                <a:cs typeface="B Yagut" pitchFamily="2" charset="-78"/>
              </a:rPr>
            </a:br>
            <a:endParaRPr lang="en-US" sz="3200" dirty="0">
              <a:cs typeface="B Yagut" pitchFamily="2" charset="-78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2800" dirty="0" smtClean="0">
                <a:cs typeface="B Yagut" pitchFamily="2" charset="-78"/>
              </a:rPr>
              <a:t>مرحله قهرمان گرایی ، حس </a:t>
            </a:r>
            <a:r>
              <a:rPr lang="fa-IR" sz="2800" dirty="0">
                <a:cs typeface="B Yagut" pitchFamily="2" charset="-78"/>
              </a:rPr>
              <a:t>همبستگی ،</a:t>
            </a:r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گذشت </a:t>
            </a:r>
            <a:r>
              <a:rPr lang="fa-IR" sz="2800" dirty="0" smtClean="0">
                <a:cs typeface="B Yagut" pitchFamily="2" charset="-78"/>
              </a:rPr>
              <a:t>ایثاروفداکاری</a:t>
            </a:r>
          </a:p>
          <a:p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هدایت هوشمندانه </a:t>
            </a:r>
            <a:r>
              <a:rPr lang="fa-IR" sz="2800" dirty="0" smtClean="0">
                <a:cs typeface="B Yagut" pitchFamily="2" charset="-78"/>
              </a:rPr>
              <a:t>نقش زیادی در بازدهی نیروهای مردمی دارد</a:t>
            </a:r>
          </a:p>
          <a:p>
            <a:pPr algn="r" rtl="1">
              <a:buNone/>
            </a:pPr>
            <a:r>
              <a:rPr lang="fa-IR" sz="2600" dirty="0" smtClean="0">
                <a:cs typeface="B Yagut" pitchFamily="2" charset="-78"/>
              </a:rPr>
              <a:t>  </a:t>
            </a:r>
            <a:endParaRPr lang="en-US" sz="2600" dirty="0">
              <a:cs typeface="B Yagut" pitchFamily="2" charset="-78"/>
            </a:endParaRPr>
          </a:p>
        </p:txBody>
      </p:sp>
      <p:pic>
        <p:nvPicPr>
          <p:cNvPr id="6153" name="Picture 9" descr="000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525" y="3500438"/>
            <a:ext cx="3494088" cy="292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0" y="3429000"/>
            <a:ext cx="39052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76500"/>
      </p:ext>
    </p:extLst>
  </p:cSld>
  <p:clrMapOvr>
    <a:masterClrMapping/>
  </p:clrMapOvr>
  <p:transition advClick="0"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3200" dirty="0">
                <a:cs typeface="B Yagut" pitchFamily="2" charset="-78"/>
              </a:rPr>
              <a:t>مرحله سوم(یک هفته تا چند ماه بعد از حادثه) </a:t>
            </a:r>
            <a:br>
              <a:rPr lang="fa-IR" sz="3200" dirty="0">
                <a:cs typeface="B Yagut" pitchFamily="2" charset="-78"/>
              </a:rPr>
            </a:br>
            <a:endParaRPr lang="en-US" sz="3200" dirty="0">
              <a:cs typeface="B Yagut" pitchFamily="2" charset="-7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2800" dirty="0" smtClean="0">
                <a:cs typeface="B Yagut" pitchFamily="2" charset="-78"/>
              </a:rPr>
              <a:t>نشاط</a:t>
            </a:r>
            <a:r>
              <a:rPr lang="fa-IR" sz="2800" dirty="0">
                <a:cs typeface="B Yagut" pitchFamily="2" charset="-78"/>
              </a:rPr>
              <a:t>،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آرامش، </a:t>
            </a:r>
            <a:r>
              <a:rPr lang="fa-IR" sz="2800" dirty="0">
                <a:cs typeface="B Yagut" pitchFamily="2" charset="-78"/>
              </a:rPr>
              <a:t>فراموشی </a:t>
            </a:r>
            <a:r>
              <a:rPr lang="fa-IR" sz="2800" dirty="0" smtClean="0">
                <a:cs typeface="B Yagut" pitchFamily="2" charset="-78"/>
              </a:rPr>
              <a:t>غم،امیدواری </a:t>
            </a:r>
            <a:r>
              <a:rPr lang="fa-IR" sz="2800" dirty="0">
                <a:cs typeface="B Yagut" pitchFamily="2" charset="-78"/>
              </a:rPr>
              <a:t>(گذرا)</a:t>
            </a:r>
          </a:p>
          <a:p>
            <a:endParaRPr lang="en-US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42762">
            <a:off x="6084888" y="4005263"/>
            <a:ext cx="2665412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 descr="bam_3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565400"/>
            <a:ext cx="2951163" cy="202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bam29_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36838"/>
            <a:ext cx="275272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40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19504"/>
      </p:ext>
    </p:extLst>
  </p:cSld>
  <p:clrMapOvr>
    <a:masterClrMapping/>
  </p:clrMapOvr>
  <p:transition spd="slow" advClick="0" advTm="3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Autofit/>
          </a:bodyPr>
          <a:lstStyle/>
          <a:p>
            <a:r>
              <a:rPr lang="fa-IR" sz="3200" dirty="0">
                <a:cs typeface="B Yagut" pitchFamily="2" charset="-78"/>
              </a:rPr>
              <a:t>مرحله </a:t>
            </a:r>
            <a:r>
              <a:rPr lang="fa-IR" sz="3200" dirty="0" smtClean="0">
                <a:cs typeface="B Yagut" pitchFamily="2" charset="-78"/>
              </a:rPr>
              <a:t>چهارم(3-2 </a:t>
            </a:r>
            <a:r>
              <a:rPr lang="fa-IR" sz="3200" dirty="0">
                <a:cs typeface="B Yagut" pitchFamily="2" charset="-78"/>
              </a:rPr>
              <a:t>ماه بعد از حادثه)</a:t>
            </a:r>
            <a:br>
              <a:rPr lang="fa-IR" sz="3200" dirty="0">
                <a:cs typeface="B Yagut" pitchFamily="2" charset="-78"/>
              </a:rPr>
            </a:br>
            <a:endParaRPr lang="en-US" sz="3200" dirty="0">
              <a:cs typeface="B Yagut" pitchFamily="2" charset="-7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5732462"/>
          </a:xfrm>
        </p:spPr>
        <p:txBody>
          <a:bodyPr/>
          <a:lstStyle/>
          <a:p>
            <a:pPr algn="r" rtl="1"/>
            <a:endParaRPr lang="fa-IR" sz="2600" dirty="0" smtClean="0">
              <a:cs typeface="B Yagut"/>
            </a:endParaRPr>
          </a:p>
          <a:p>
            <a:pPr algn="r" rtl="1"/>
            <a:r>
              <a:rPr lang="fa-IR" sz="2800" dirty="0" smtClean="0">
                <a:cs typeface="B Yagut" pitchFamily="2" charset="-78"/>
              </a:rPr>
              <a:t>مواجهه </a:t>
            </a:r>
            <a:r>
              <a:rPr lang="fa-IR" sz="2800" dirty="0">
                <a:cs typeface="B Yagut" pitchFamily="2" charset="-78"/>
              </a:rPr>
              <a:t>با واقعیت:احساس </a:t>
            </a:r>
            <a:r>
              <a:rPr lang="fa-IR" sz="2800" dirty="0" smtClean="0">
                <a:cs typeface="B Yagut" pitchFamily="2" charset="-78"/>
              </a:rPr>
              <a:t>خستگی،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 افسردگی</a:t>
            </a:r>
            <a:r>
              <a:rPr lang="fa-IR" sz="2800" dirty="0">
                <a:cs typeface="B Yagut" pitchFamily="2" charset="-78"/>
              </a:rPr>
              <a:t>،</a:t>
            </a: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تنهایی شدید و </a:t>
            </a:r>
            <a:r>
              <a:rPr lang="fa-IR" sz="2800" dirty="0" smtClean="0">
                <a:cs typeface="B Yagut" pitchFamily="2" charset="-78"/>
              </a:rPr>
              <a:t>اضطراب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7181" name="Picture 13" descr="b_1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3384376" cy="33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068960"/>
            <a:ext cx="3155412" cy="337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9200" y="670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57715"/>
      </p:ext>
    </p:extLst>
  </p:cSld>
  <p:clrMapOvr>
    <a:masterClrMapping/>
  </p:clrMapOvr>
  <p:transition spd="slow" advClick="0" advTm="2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>
            <a:noAutofit/>
          </a:bodyPr>
          <a:lstStyle/>
          <a:p>
            <a:r>
              <a:rPr lang="fa-IR" sz="3200" dirty="0">
                <a:cs typeface="B Yagut" pitchFamily="2" charset="-78"/>
              </a:rPr>
              <a:t>مرحله پنجم(6ماه تا </a:t>
            </a:r>
            <a:r>
              <a:rPr lang="fa-IR" sz="3200" dirty="0" smtClean="0">
                <a:cs typeface="B Yagut" pitchFamily="2" charset="-78"/>
              </a:rPr>
              <a:t>یکسال بعد از حادثه)</a:t>
            </a:r>
            <a:r>
              <a:rPr lang="fa-IR" sz="3200" dirty="0">
                <a:cs typeface="B Yagut" pitchFamily="2" charset="-78"/>
              </a:rPr>
              <a:t/>
            </a:r>
            <a:br>
              <a:rPr lang="fa-IR" sz="3200" dirty="0">
                <a:cs typeface="B Yagut" pitchFamily="2" charset="-78"/>
              </a:rPr>
            </a:br>
            <a:endParaRPr lang="en-US" sz="3200" dirty="0">
              <a:cs typeface="B Yagut" pitchFamily="2" charset="-78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68312" y="1382713"/>
            <a:ext cx="8496175" cy="5475287"/>
          </a:xfrm>
        </p:spPr>
        <p:txBody>
          <a:bodyPr>
            <a:normAutofit/>
          </a:bodyPr>
          <a:lstStyle/>
          <a:p>
            <a:pPr algn="r" rtl="1">
              <a:buNone/>
            </a:pPr>
            <a:r>
              <a:rPr lang="fa-IR" sz="2600" dirty="0" smtClean="0">
                <a:cs typeface="B Yagut" pitchFamily="2" charset="-78"/>
              </a:rPr>
              <a:t>   </a:t>
            </a:r>
          </a:p>
          <a:p>
            <a:pPr algn="r" rtl="1"/>
            <a:r>
              <a:rPr lang="fa-IR" sz="2800" dirty="0" smtClean="0">
                <a:cs typeface="B Yagut" pitchFamily="2" charset="-78"/>
              </a:rPr>
              <a:t>  </a:t>
            </a:r>
            <a:r>
              <a:rPr lang="fa-IR" sz="2800" dirty="0" smtClean="0">
                <a:cs typeface="B Yagut"/>
              </a:rPr>
              <a:t>تجدید سازمان</a:t>
            </a:r>
            <a:r>
              <a:rPr lang="en-US" sz="2800" dirty="0" smtClean="0">
                <a:cs typeface="B Yagut"/>
              </a:rPr>
              <a:t> </a:t>
            </a:r>
            <a:r>
              <a:rPr lang="fa-IR" sz="2800" dirty="0">
                <a:cs typeface="B Yagut"/>
              </a:rPr>
              <a:t>،</a:t>
            </a:r>
            <a:r>
              <a:rPr lang="en-US" sz="2800" dirty="0" smtClean="0">
                <a:cs typeface="B Yagut"/>
              </a:rPr>
              <a:t> </a:t>
            </a:r>
            <a:r>
              <a:rPr lang="fa-IR" sz="2800" dirty="0" smtClean="0">
                <a:cs typeface="B Yagut"/>
              </a:rPr>
              <a:t>بازسازی روانی و زندگی توسط افراد آسیب دیده و رشد حس اتکا به خود</a:t>
            </a:r>
          </a:p>
          <a:p>
            <a:pPr algn="r" rtl="1">
              <a:buNone/>
            </a:pPr>
            <a:endParaRPr lang="fa-IR" sz="2600" dirty="0" smtClean="0">
              <a:cs typeface="B Yagut"/>
            </a:endParaRPr>
          </a:p>
          <a:p>
            <a:pPr algn="r" rtl="1">
              <a:buNone/>
            </a:pPr>
            <a:endParaRPr lang="fa-IR" sz="4000" dirty="0">
              <a:cs typeface="B Yagu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432048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647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35738"/>
      </p:ext>
    </p:extLst>
  </p:cSld>
  <p:clrMapOvr>
    <a:masterClrMapping/>
  </p:clrMapOvr>
  <p:transition spd="slow" advClick="0"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fa-IR" dirty="0">
                <a:latin typeface="+mn-lt"/>
                <a:ea typeface="+mn-ea"/>
                <a:cs typeface="B Yagut" pitchFamily="2" charset="-78"/>
              </a:rPr>
              <a:t>گروه­های آسیب­پذیر در بلایا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5900" indent="0" algn="justLow">
              <a:lnSpc>
                <a:spcPct val="120000"/>
              </a:lnSpc>
              <a:buNone/>
            </a:pPr>
            <a:endParaRPr lang="fa-IR" sz="2600" dirty="0" smtClean="0">
              <a:cs typeface="B Yagut" pitchFamily="2" charset="-78"/>
            </a:endParaRPr>
          </a:p>
          <a:p>
            <a:pPr marL="673100" indent="-457200" algn="justLow">
              <a:lnSpc>
                <a:spcPct val="120000"/>
              </a:lnSpc>
            </a:pPr>
            <a:r>
              <a:rPr lang="fa-IR" sz="4000" dirty="0" smtClean="0">
                <a:cs typeface="B Yagut" pitchFamily="2" charset="-78"/>
              </a:rPr>
              <a:t>كودكان</a:t>
            </a:r>
          </a:p>
          <a:p>
            <a:pPr marL="673100" indent="-457200" algn="justLow">
              <a:lnSpc>
                <a:spcPct val="120000"/>
              </a:lnSpc>
            </a:pPr>
            <a:r>
              <a:rPr lang="fa-IR" sz="4000" dirty="0" smtClean="0">
                <a:cs typeface="B Yagut" pitchFamily="2" charset="-78"/>
              </a:rPr>
              <a:t>زنان</a:t>
            </a:r>
          </a:p>
          <a:p>
            <a:pPr marL="673100" indent="-457200" algn="justLow">
              <a:lnSpc>
                <a:spcPct val="120000"/>
              </a:lnSpc>
            </a:pPr>
            <a:r>
              <a:rPr lang="fa-IR" sz="4000" dirty="0" smtClean="0">
                <a:cs typeface="B Yagut" pitchFamily="2" charset="-78"/>
              </a:rPr>
              <a:t>سالمندان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4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0" y="6553200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فصل نهم حمایت های روانی، اجتماعی در حوادث و بالی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4" y="3200400"/>
            <a:ext cx="2933701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48579"/>
            <a:ext cx="26860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127964"/>
      </p:ext>
    </p:extLst>
  </p:cSld>
  <p:clrMapOvr>
    <a:masterClrMapping/>
  </p:clrMapOvr>
  <p:transition advClick="0" advTm="15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solidFill>
                  <a:srgbClr val="FF0000"/>
                </a:solidFill>
                <a:ea typeface="Calibri"/>
                <a:cs typeface="B Yagut" pitchFamily="2" charset="-78"/>
              </a:rPr>
              <a:t>علائم اختلالات روانی درآسیب دیدگان</a:t>
            </a:r>
            <a:endParaRPr lang="fa-IR" sz="40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600" dirty="0" smtClean="0">
                <a:ea typeface="Calibri"/>
                <a:cs typeface="B Yagut" pitchFamily="2" charset="-78"/>
              </a:rPr>
              <a:t/>
            </a:r>
            <a:br>
              <a:rPr lang="en-US" sz="2600" dirty="0" smtClean="0">
                <a:ea typeface="Calibri"/>
                <a:cs typeface="B Yagut" pitchFamily="2" charset="-78"/>
              </a:rPr>
            </a:br>
            <a:r>
              <a:rPr lang="fa-IR" sz="2600" dirty="0">
                <a:ea typeface="Calibri"/>
                <a:cs typeface="B Yagut" pitchFamily="2" charset="-78"/>
              </a:rPr>
              <a:t>1</a:t>
            </a:r>
            <a:r>
              <a:rPr lang="en-US" sz="2600" dirty="0" smtClean="0">
                <a:ea typeface="Calibri"/>
                <a:cs typeface="B Yagut" pitchFamily="2" charset="-78"/>
              </a:rPr>
              <a:t> </a:t>
            </a:r>
            <a:r>
              <a:rPr lang="fa-IR" sz="2600" dirty="0" smtClean="0">
                <a:ea typeface="Calibri"/>
                <a:cs typeface="B Yagut" pitchFamily="2" charset="-78"/>
              </a:rPr>
              <a:t>.</a:t>
            </a:r>
            <a:r>
              <a:rPr lang="fa-IR" sz="2800" dirty="0" smtClean="0">
                <a:ea typeface="Calibri"/>
                <a:cs typeface="B Yagut" pitchFamily="2" charset="-78"/>
              </a:rPr>
              <a:t>اضطراب </a:t>
            </a:r>
            <a:r>
              <a:rPr lang="en-US" sz="2800" dirty="0">
                <a:ea typeface="Calibri"/>
                <a:cs typeface="B Yagut" pitchFamily="2" charset="-78"/>
              </a:rPr>
              <a:t/>
            </a:r>
            <a:br>
              <a:rPr lang="en-US" sz="2800" dirty="0">
                <a:ea typeface="Calibri"/>
                <a:cs typeface="B Yagut" pitchFamily="2" charset="-78"/>
              </a:rPr>
            </a:br>
            <a:r>
              <a:rPr lang="fa-IR" sz="2800" dirty="0" smtClean="0">
                <a:ea typeface="Calibri"/>
                <a:cs typeface="B Yagut" pitchFamily="2" charset="-78"/>
              </a:rPr>
              <a:t>۲</a:t>
            </a:r>
            <a:r>
              <a:rPr lang="en-US" sz="2800" dirty="0" smtClean="0">
                <a:ea typeface="Calibri"/>
                <a:cs typeface="B Yagut" pitchFamily="2" charset="-78"/>
              </a:rPr>
              <a:t>. </a:t>
            </a:r>
            <a:r>
              <a:rPr lang="fa-IR" sz="2800" dirty="0" smtClean="0">
                <a:ea typeface="Calibri"/>
                <a:cs typeface="B Yagut" pitchFamily="2" charset="-78"/>
              </a:rPr>
              <a:t>افسردگی </a:t>
            </a:r>
            <a:r>
              <a:rPr lang="en-US" sz="2800" dirty="0">
                <a:ea typeface="Calibri"/>
                <a:cs typeface="B Yagut" pitchFamily="2" charset="-78"/>
              </a:rPr>
              <a:t/>
            </a:r>
            <a:br>
              <a:rPr lang="en-US" sz="2800" dirty="0">
                <a:ea typeface="Calibri"/>
                <a:cs typeface="B Yagut" pitchFamily="2" charset="-78"/>
              </a:rPr>
            </a:br>
            <a:r>
              <a:rPr lang="fa-IR" sz="2800" dirty="0" smtClean="0">
                <a:ea typeface="Calibri"/>
                <a:cs typeface="B Yagut" pitchFamily="2" charset="-78"/>
              </a:rPr>
              <a:t>۳</a:t>
            </a:r>
            <a:r>
              <a:rPr lang="en-US" sz="2800" dirty="0" smtClean="0">
                <a:ea typeface="Calibri"/>
                <a:cs typeface="B Yagut" pitchFamily="2" charset="-78"/>
              </a:rPr>
              <a:t>. </a:t>
            </a:r>
            <a:r>
              <a:rPr lang="fa-IR" sz="2800" dirty="0" smtClean="0">
                <a:ea typeface="Calibri"/>
                <a:cs typeface="B Yagut" pitchFamily="2" charset="-78"/>
              </a:rPr>
              <a:t>تحریک </a:t>
            </a:r>
            <a:r>
              <a:rPr lang="fa-IR" sz="2800" dirty="0">
                <a:ea typeface="Calibri"/>
                <a:cs typeface="B Yagut" pitchFamily="2" charset="-78"/>
              </a:rPr>
              <a:t>پذیری و عصبانیت زیاد </a:t>
            </a:r>
            <a:r>
              <a:rPr lang="en-US" sz="2800" dirty="0">
                <a:ea typeface="Calibri"/>
                <a:cs typeface="B Yagut" pitchFamily="2" charset="-78"/>
              </a:rPr>
              <a:t/>
            </a:r>
            <a:br>
              <a:rPr lang="en-US" sz="2800" dirty="0">
                <a:ea typeface="Calibri"/>
                <a:cs typeface="B Yagut" pitchFamily="2" charset="-78"/>
              </a:rPr>
            </a:br>
            <a:r>
              <a:rPr lang="fa-IR" sz="2800" dirty="0" smtClean="0">
                <a:ea typeface="Calibri"/>
                <a:cs typeface="B Yagut" pitchFamily="2" charset="-78"/>
              </a:rPr>
              <a:t>۴</a:t>
            </a:r>
            <a:r>
              <a:rPr lang="en-US" sz="2800" dirty="0" smtClean="0">
                <a:ea typeface="Calibri"/>
                <a:cs typeface="B Yagut" pitchFamily="2" charset="-78"/>
              </a:rPr>
              <a:t>. </a:t>
            </a:r>
            <a:r>
              <a:rPr lang="fa-IR" sz="2800" dirty="0" smtClean="0">
                <a:ea typeface="Calibri"/>
                <a:cs typeface="B Yagut" pitchFamily="2" charset="-78"/>
              </a:rPr>
              <a:t>تجربه </a:t>
            </a:r>
            <a:r>
              <a:rPr lang="fa-IR" sz="2800" dirty="0">
                <a:ea typeface="Calibri"/>
                <a:cs typeface="B Yagut" pitchFamily="2" charset="-78"/>
              </a:rPr>
              <a:t>مجدد حادثه </a:t>
            </a:r>
            <a:r>
              <a:rPr lang="en-US" sz="2800" dirty="0">
                <a:ea typeface="Calibri"/>
                <a:cs typeface="B Yagut" pitchFamily="2" charset="-78"/>
              </a:rPr>
              <a:t/>
            </a:r>
            <a:br>
              <a:rPr lang="en-US" sz="2800" dirty="0">
                <a:ea typeface="Calibri"/>
                <a:cs typeface="B Yagut" pitchFamily="2" charset="-78"/>
              </a:rPr>
            </a:br>
            <a:r>
              <a:rPr lang="fa-IR" sz="2800" dirty="0" smtClean="0">
                <a:ea typeface="Calibri"/>
                <a:cs typeface="B Yagut" pitchFamily="2" charset="-78"/>
              </a:rPr>
              <a:t>۵</a:t>
            </a:r>
            <a:r>
              <a:rPr lang="en-US" sz="2800" dirty="0" smtClean="0">
                <a:ea typeface="Calibri"/>
                <a:cs typeface="B Yagut" pitchFamily="2" charset="-78"/>
              </a:rPr>
              <a:t>. </a:t>
            </a:r>
            <a:r>
              <a:rPr lang="fa-IR" sz="2800" dirty="0" smtClean="0">
                <a:ea typeface="Calibri"/>
                <a:cs typeface="B Yagut" pitchFamily="2" charset="-78"/>
              </a:rPr>
              <a:t>علائم </a:t>
            </a:r>
            <a:r>
              <a:rPr lang="fa-IR" sz="2800" dirty="0">
                <a:ea typeface="Calibri"/>
                <a:cs typeface="B Yagut" pitchFamily="2" charset="-78"/>
              </a:rPr>
              <a:t>جسمانی مبهم بدون وجود بیماری جسمانی </a:t>
            </a:r>
            <a:r>
              <a:rPr lang="en-US" sz="2800" dirty="0">
                <a:ea typeface="Calibri"/>
                <a:cs typeface="B Yagut" pitchFamily="2" charset="-78"/>
              </a:rPr>
              <a:t/>
            </a:r>
            <a:br>
              <a:rPr lang="en-US" sz="2800" dirty="0">
                <a:ea typeface="Calibri"/>
                <a:cs typeface="B Yagut" pitchFamily="2" charset="-78"/>
              </a:rPr>
            </a:br>
            <a:r>
              <a:rPr lang="fa-IR" sz="2800" dirty="0" smtClean="0">
                <a:ea typeface="Calibri"/>
                <a:cs typeface="B Yagut" pitchFamily="2" charset="-78"/>
              </a:rPr>
              <a:t>۶</a:t>
            </a:r>
            <a:r>
              <a:rPr lang="en-US" sz="2800" dirty="0" smtClean="0">
                <a:ea typeface="Calibri"/>
                <a:cs typeface="B Yagut" pitchFamily="2" charset="-78"/>
              </a:rPr>
              <a:t>. </a:t>
            </a:r>
            <a:r>
              <a:rPr lang="fa-IR" sz="2800" dirty="0" smtClean="0">
                <a:ea typeface="Calibri"/>
                <a:cs typeface="B Yagut" pitchFamily="2" charset="-78"/>
              </a:rPr>
              <a:t>علائم </a:t>
            </a:r>
            <a:r>
              <a:rPr lang="fa-IR" sz="2800" dirty="0">
                <a:ea typeface="Calibri"/>
                <a:cs typeface="B Yagut" pitchFamily="2" charset="-78"/>
              </a:rPr>
              <a:t>اختلالات روانی شدید از جمله هذیان و </a:t>
            </a:r>
            <a:r>
              <a:rPr lang="fa-IR" sz="2800" dirty="0" smtClean="0">
                <a:ea typeface="Calibri"/>
                <a:cs typeface="B Yagut" pitchFamily="2" charset="-78"/>
              </a:rPr>
              <a:t>توهم</a:t>
            </a:r>
          </a:p>
          <a:p>
            <a:pPr>
              <a:buNone/>
            </a:pPr>
            <a:endParaRPr lang="fa-IR" sz="2800" dirty="0" smtClean="0">
              <a:ea typeface="Calibri"/>
              <a:cs typeface="B Yagut" pitchFamily="2" charset="-78"/>
            </a:endParaRPr>
          </a:p>
        </p:txBody>
      </p:sp>
      <p:pic>
        <p:nvPicPr>
          <p:cNvPr id="4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0" y="66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70787"/>
      </p:ext>
    </p:extLst>
  </p:cSld>
  <p:clrMapOvr>
    <a:masterClrMapping/>
  </p:clrMapOvr>
  <p:transition advClick="0" advTm="7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036496" cy="14747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latin typeface="B Yagut"/>
                <a:ea typeface="Times New Roman"/>
                <a:cs typeface="B Yagut" pitchFamily="2" charset="-78"/>
              </a:rPr>
              <a:t>اقدامات و حمایت های روانی اجتماعی با ورود به منطقه آسیب دیده</a:t>
            </a: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1785926"/>
            <a:ext cx="8229600" cy="5072074"/>
          </a:xfrm>
        </p:spPr>
        <p:txBody>
          <a:bodyPr>
            <a:normAutofit/>
          </a:bodyPr>
          <a:lstStyle/>
          <a:p>
            <a:pPr algn="r" rtl="1" eaLnBrk="1" hangingPunct="1">
              <a:lnSpc>
                <a:spcPct val="80000"/>
              </a:lnSpc>
              <a:defRPr/>
            </a:pPr>
            <a:endParaRPr lang="fa-IR" sz="2400" dirty="0" smtClean="0">
              <a:cs typeface="B Yagut" pitchFamily="2" charset="-78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برقراری ارتباط صحیح با آسیب دیدگان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دادن اطلاعات درست به بازماندگان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اجازه ابراز احساسات  افراد 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کمک از عقاید مذهبی افراد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توجه به نیازهای تغذیه وبهداشتی کودکان</a:t>
            </a:r>
          </a:p>
          <a:p>
            <a:pPr algn="r" rtl="1" eaLnBrk="1" hangingPunct="1"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تشویق داغدیدگان به شرکت در فعالیت های اجتماعی</a:t>
            </a:r>
            <a:endParaRPr lang="ar-SA" sz="2800" dirty="0" smtClean="0">
              <a:cs typeface="B Yagut" pitchFamily="2" charset="-78"/>
            </a:endParaRPr>
          </a:p>
          <a:p>
            <a:pPr>
              <a:lnSpc>
                <a:spcPct val="80000"/>
              </a:lnSpc>
              <a:defRPr/>
            </a:pPr>
            <a:r>
              <a:rPr lang="fa-IR" sz="2800" dirty="0" smtClean="0">
                <a:cs typeface="B Yagut" pitchFamily="2" charset="-78"/>
              </a:rPr>
              <a:t>به کارگیری بازماندگان برای ارائه خدمات امداد رسانی</a:t>
            </a:r>
            <a:endParaRPr lang="ar-SA" sz="2800" dirty="0" smtClean="0">
              <a:cs typeface="B Yagut" pitchFamily="2" charset="-78"/>
            </a:endParaRPr>
          </a:p>
          <a:p>
            <a:pPr algn="r" rtl="1" eaLnBrk="1" hangingPunct="1">
              <a:lnSpc>
                <a:spcPct val="80000"/>
              </a:lnSpc>
              <a:defRPr/>
            </a:pPr>
            <a:endParaRPr lang="en-US" sz="2800" dirty="0" smtClean="0">
              <a:cs typeface="B Yagut" pitchFamily="2" charset="-78"/>
            </a:endParaRPr>
          </a:p>
        </p:txBody>
      </p:sp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69342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8431"/>
            <a:ext cx="27622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984616"/>
      </p:ext>
    </p:extLst>
  </p:cSld>
  <p:clrMapOvr>
    <a:masterClrMapping/>
  </p:clrMapOvr>
  <p:transition advClick="0" advTm="8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r>
              <a:rPr lang="fa-IR" sz="3200" dirty="0" smtClean="0">
                <a:solidFill>
                  <a:srgbClr val="FF0000"/>
                </a:solidFill>
                <a:cs typeface="B Yagut"/>
              </a:rPr>
              <a:t/>
            </a:r>
            <a:br>
              <a:rPr lang="fa-IR" sz="3200" dirty="0" smtClean="0">
                <a:solidFill>
                  <a:srgbClr val="FF0000"/>
                </a:solidFill>
                <a:cs typeface="B Yagut"/>
              </a:rPr>
            </a:br>
            <a:r>
              <a:rPr lang="fa-IR" sz="3200" dirty="0" smtClean="0">
                <a:solidFill>
                  <a:srgbClr val="FF0000"/>
                </a:solidFill>
                <a:cs typeface="B Yagut"/>
              </a:rPr>
              <a:t>فرسودگي شغلي در ارائه دهندگان خدمت در بحران</a:t>
            </a:r>
            <a:r>
              <a:rPr lang="en-US" sz="3200" dirty="0" smtClean="0">
                <a:solidFill>
                  <a:srgbClr val="FF0000"/>
                </a:solidFill>
                <a:cs typeface="B Yagut"/>
              </a:rPr>
              <a:t/>
            </a:r>
            <a:br>
              <a:rPr lang="en-US" sz="3200" dirty="0" smtClean="0">
                <a:solidFill>
                  <a:srgbClr val="FF0000"/>
                </a:solidFill>
                <a:cs typeface="B Yagut"/>
              </a:rPr>
            </a:br>
            <a:endParaRPr lang="fa-IR" sz="3200" dirty="0">
              <a:solidFill>
                <a:srgbClr val="FF0000"/>
              </a:solidFill>
              <a:cs typeface="B Yagu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233214"/>
          </a:xfrm>
        </p:spPr>
        <p:txBody>
          <a:bodyPr>
            <a:noAutofit/>
          </a:bodyPr>
          <a:lstStyle/>
          <a:p>
            <a:pPr>
              <a:buNone/>
            </a:pPr>
            <a:endParaRPr lang="fa-IR" sz="2400" dirty="0" smtClean="0">
              <a:latin typeface="+mj-lt"/>
              <a:ea typeface="+mj-ea"/>
              <a:cs typeface="B Yagut"/>
            </a:endParaRPr>
          </a:p>
          <a:p>
            <a:pPr>
              <a:buNone/>
            </a:pPr>
            <a:r>
              <a:rPr lang="fa-IR" sz="2400" dirty="0" smtClean="0">
                <a:latin typeface="+mj-lt"/>
                <a:ea typeface="+mj-ea"/>
                <a:cs typeface="B Yagut"/>
              </a:rPr>
              <a:t>علائمي كه نشان مي دهد شما در ارائه خدمت به بازماندگان دچارفرسودگی شده اید:</a:t>
            </a:r>
          </a:p>
          <a:p>
            <a:pPr>
              <a:buNone/>
            </a:pPr>
            <a:endParaRPr lang="fa-IR" sz="2400" dirty="0" smtClean="0">
              <a:latin typeface="+mj-lt"/>
              <a:ea typeface="+mj-ea"/>
              <a:cs typeface="B Yagut"/>
            </a:endParaRPr>
          </a:p>
          <a:p>
            <a:r>
              <a:rPr lang="fa-IR" sz="2400" dirty="0" smtClean="0">
                <a:latin typeface="+mj-lt"/>
                <a:ea typeface="+mj-ea"/>
                <a:cs typeface="B Yagut"/>
              </a:rPr>
              <a:t>خستگي مفرط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از دست دادن روحيه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عدم توانايي براي تمركز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مشكلات خواب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درگيرشدن بيش از حد در كارها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ناكارآمدي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بي اعتمادي</a:t>
            </a:r>
            <a:endParaRPr lang="en-US" sz="2400" dirty="0" smtClean="0">
              <a:latin typeface="+mj-lt"/>
              <a:ea typeface="+mj-ea"/>
              <a:cs typeface="B Yagut"/>
            </a:endParaRPr>
          </a:p>
          <a:p>
            <a:pPr lvl="0"/>
            <a:r>
              <a:rPr lang="en-US" sz="2400" dirty="0" smtClean="0">
                <a:latin typeface="+mj-lt"/>
                <a:ea typeface="+mj-ea"/>
                <a:cs typeface="B Yagut"/>
              </a:rPr>
              <a:t> </a:t>
            </a:r>
            <a:r>
              <a:rPr lang="fa-IR" sz="2400" dirty="0" smtClean="0">
                <a:latin typeface="+mj-lt"/>
                <a:ea typeface="+mj-ea"/>
                <a:cs typeface="B Yagut"/>
              </a:rPr>
              <a:t>تندخوئي و بداخلاقي</a:t>
            </a:r>
            <a:endParaRPr lang="en-US" sz="2400" dirty="0" smtClean="0">
              <a:latin typeface="+mj-lt"/>
              <a:ea typeface="+mj-ea"/>
              <a:cs typeface="B Yagut"/>
            </a:endParaRPr>
          </a:p>
        </p:txBody>
      </p:sp>
      <p:pic>
        <p:nvPicPr>
          <p:cNvPr id="4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647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30011"/>
      </p:ext>
    </p:extLst>
  </p:cSld>
  <p:clrMapOvr>
    <a:masterClrMapping/>
  </p:clrMapOvr>
  <p:transition advClick="0"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47864" y="273050"/>
            <a:ext cx="2664296" cy="851694"/>
          </a:xfrm>
        </p:spPr>
        <p:txBody>
          <a:bodyPr>
            <a:noAutofit/>
          </a:bodyPr>
          <a:lstStyle/>
          <a:p>
            <a:r>
              <a:rPr lang="fa-IR" sz="3600" dirty="0" smtClean="0">
                <a:cs typeface="B Yagut" panose="00000400000000000000" pitchFamily="2" charset="-78"/>
              </a:rPr>
              <a:t>مشخصات سند</a:t>
            </a:r>
            <a:endParaRPr lang="fa-IR" sz="3600" dirty="0">
              <a:cs typeface="B Yagut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75050" y="1245394"/>
            <a:ext cx="5568950" cy="48807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sz="2800" b="1" dirty="0" smtClean="0"/>
          </a:p>
          <a:p>
            <a:pPr marL="0" indent="0">
              <a:buNone/>
            </a:pPr>
            <a:r>
              <a:rPr lang="fa-IR" sz="2400" dirty="0" smtClean="0">
                <a:cs typeface="B Yagut" pitchFamily="2" charset="-78"/>
              </a:rPr>
              <a:t>مشخصات بسته آموزشی</a:t>
            </a:r>
          </a:p>
          <a:p>
            <a:pPr marL="0" indent="0">
              <a:buNone/>
            </a:pPr>
            <a:endParaRPr lang="fa-IR" sz="2400" dirty="0" smtClean="0"/>
          </a:p>
          <a:p>
            <a:pPr marL="0" indent="0">
              <a:buNone/>
            </a:pPr>
            <a:r>
              <a:rPr lang="fa-IR" sz="2400" dirty="0" smtClean="0">
                <a:cs typeface="B Yagut" pitchFamily="2" charset="-78"/>
              </a:rPr>
              <a:t>حیطه درس:مدیریت خطر بلایا</a:t>
            </a:r>
          </a:p>
          <a:p>
            <a:pPr marL="0" indent="0">
              <a:buNone/>
            </a:pPr>
            <a:endParaRPr lang="fa-IR" sz="2400" dirty="0" smtClean="0">
              <a:cs typeface="B Yagut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cs typeface="B Yagut" pitchFamily="2" charset="-78"/>
              </a:rPr>
              <a:t>تاریخ آخرین بازنگری:15تیر 1399</a:t>
            </a:r>
          </a:p>
          <a:p>
            <a:pPr marL="0" indent="0">
              <a:buNone/>
            </a:pPr>
            <a:endParaRPr lang="fa-IR" sz="2400" dirty="0" smtClean="0">
              <a:cs typeface="B Yagut" pitchFamily="2" charset="-78"/>
            </a:endParaRPr>
          </a:p>
          <a:p>
            <a:pPr marL="0" indent="0">
              <a:buNone/>
            </a:pPr>
            <a:r>
              <a:rPr lang="fa-IR" sz="2400" dirty="0" smtClean="0">
                <a:cs typeface="B Yagut" pitchFamily="2" charset="-78"/>
              </a:rPr>
              <a:t>نوبت تهیه :2</a:t>
            </a:r>
          </a:p>
          <a:p>
            <a:pPr marL="0" indent="0">
              <a:buNone/>
            </a:pPr>
            <a:endParaRPr lang="fa-IR" sz="2400" dirty="0" smtClean="0">
              <a:cs typeface="B Yagut" pitchFamily="2" charset="-78"/>
            </a:endParaRPr>
          </a:p>
          <a:p>
            <a:pPr marL="0" indent="0">
              <a:buNone/>
            </a:pPr>
            <a:r>
              <a:rPr lang="fa-IR" sz="2000" dirty="0" smtClean="0">
                <a:cs typeface="B Yagut" pitchFamily="2" charset="-78"/>
              </a:rPr>
              <a:t>نام فایل:</a:t>
            </a:r>
            <a:r>
              <a:rPr lang="en-US" sz="2000" dirty="0" smtClean="0">
                <a:cs typeface="B Yagut" pitchFamily="2" charset="-78"/>
              </a:rPr>
              <a:t>MB-</a:t>
            </a:r>
            <a:r>
              <a:rPr lang="en-US" sz="2000" dirty="0" err="1" smtClean="0">
                <a:cs typeface="B Yagut" pitchFamily="2" charset="-78"/>
              </a:rPr>
              <a:t>salamat</a:t>
            </a:r>
            <a:r>
              <a:rPr lang="en-US" sz="2000" dirty="0" smtClean="0">
                <a:cs typeface="B Yagut" pitchFamily="2" charset="-78"/>
              </a:rPr>
              <a:t>-</a:t>
            </a:r>
            <a:r>
              <a:rPr lang="en-US" sz="2000" dirty="0" err="1" smtClean="0">
                <a:cs typeface="B Yagut" pitchFamily="2" charset="-78"/>
              </a:rPr>
              <a:t>ravani-ejtemaei-dar</a:t>
            </a:r>
            <a:endParaRPr lang="en-US" sz="2000" dirty="0" smtClean="0">
              <a:cs typeface="B Yagut" pitchFamily="2" charset="-78"/>
            </a:endParaRPr>
          </a:p>
          <a:p>
            <a:pPr marL="0" indent="0">
              <a:buNone/>
            </a:pPr>
            <a:r>
              <a:rPr lang="en-US" sz="2000" dirty="0" smtClean="0">
                <a:cs typeface="B Yagut" pitchFamily="2" charset="-78"/>
              </a:rPr>
              <a:t>-balaya-edi2</a:t>
            </a:r>
            <a:endParaRPr lang="fa-IR" sz="2000" dirty="0">
              <a:cs typeface="B Yagut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7504" y="152400"/>
            <a:ext cx="5302696" cy="6324600"/>
          </a:xfrm>
        </p:spPr>
        <p:txBody>
          <a:bodyPr>
            <a:normAutofit fontScale="25000" lnSpcReduction="20000"/>
          </a:bodyPr>
          <a:lstStyle/>
          <a:p>
            <a:pPr algn="ctr"/>
            <a:endParaRPr lang="fa-IR" dirty="0" smtClean="0"/>
          </a:p>
          <a:p>
            <a:pPr algn="ctr"/>
            <a:endParaRPr lang="fa-IR" dirty="0"/>
          </a:p>
          <a:p>
            <a:pPr algn="ctr"/>
            <a:r>
              <a:rPr lang="fa-IR" sz="5100" b="1" dirty="0" smtClean="0">
                <a:cs typeface="B Yagut" pitchFamily="2" charset="-78"/>
              </a:rPr>
              <a:t>    </a:t>
            </a:r>
          </a:p>
          <a:p>
            <a:pPr algn="ctr"/>
            <a:endParaRPr lang="fa-IR" sz="7400" dirty="0" smtClean="0">
              <a:cs typeface="B Yagut" pitchFamily="2" charset="-78"/>
            </a:endParaRPr>
          </a:p>
          <a:p>
            <a:pPr algn="ctr"/>
            <a:endParaRPr lang="fa-IR" sz="7400" dirty="0" smtClean="0">
              <a:cs typeface="B Yagut" pitchFamily="2" charset="-78"/>
            </a:endParaRPr>
          </a:p>
          <a:p>
            <a:pPr algn="ctr"/>
            <a:endParaRPr lang="fa-IR" sz="9600" dirty="0" smtClean="0">
              <a:cs typeface="B Yagut" pitchFamily="2" charset="-78"/>
            </a:endParaRPr>
          </a:p>
          <a:p>
            <a:pPr algn="ctr"/>
            <a:endParaRPr lang="fa-IR" sz="9600" dirty="0" smtClean="0">
              <a:cs typeface="B Yagut" pitchFamily="2" charset="-78"/>
            </a:endParaRPr>
          </a:p>
          <a:p>
            <a:pPr algn="ctr"/>
            <a:r>
              <a:rPr lang="fa-IR" sz="9600" dirty="0" smtClean="0">
                <a:cs typeface="B Yagut" pitchFamily="2" charset="-78"/>
              </a:rPr>
              <a:t>        مشخصات مدرس</a:t>
            </a:r>
          </a:p>
          <a:p>
            <a:pPr algn="ctr"/>
            <a:endParaRPr lang="fa-IR" dirty="0"/>
          </a:p>
          <a:p>
            <a:pPr algn="ctr"/>
            <a:endParaRPr lang="fa-IR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en-US" sz="3200" dirty="0" smtClean="0">
              <a:latin typeface="B Yagut"/>
            </a:endParaRPr>
          </a:p>
          <a:p>
            <a:pPr algn="ctr"/>
            <a:endParaRPr lang="fa-IR" sz="3200" dirty="0" smtClean="0">
              <a:latin typeface="B Yagut"/>
            </a:endParaRPr>
          </a:p>
          <a:p>
            <a:pPr algn="ctr"/>
            <a:endParaRPr lang="fa-IR" sz="3200" dirty="0" smtClean="0">
              <a:latin typeface="B Yagut"/>
            </a:endParaRPr>
          </a:p>
          <a:p>
            <a:pPr algn="ctr"/>
            <a:endParaRPr lang="fa-IR" sz="1800" dirty="0" smtClean="0">
              <a:latin typeface="B Yagut"/>
            </a:endParaRPr>
          </a:p>
          <a:p>
            <a:pPr algn="ctr"/>
            <a:endParaRPr lang="en-US" sz="1800" dirty="0" smtClean="0">
              <a:latin typeface="B Yagut"/>
            </a:endParaRPr>
          </a:p>
          <a:p>
            <a:pPr algn="ctr"/>
            <a:endParaRPr lang="en-US" sz="1800" dirty="0" smtClean="0">
              <a:latin typeface="B Yagut"/>
            </a:endParaRPr>
          </a:p>
          <a:p>
            <a:pPr algn="ctr"/>
            <a:endParaRPr lang="en-US" sz="1800" dirty="0" smtClean="0">
              <a:latin typeface="B Yagut"/>
            </a:endParaRPr>
          </a:p>
          <a:p>
            <a:pPr algn="ctr"/>
            <a:endParaRPr lang="fa-IR" sz="1800" dirty="0" smtClean="0">
              <a:latin typeface="B Yagut"/>
            </a:endParaRPr>
          </a:p>
          <a:p>
            <a:pPr lvl="0" algn="ctr"/>
            <a:endParaRPr lang="fa-IR" sz="9600" dirty="0" smtClean="0">
              <a:solidFill>
                <a:prstClr val="black"/>
              </a:solidFill>
              <a:latin typeface="B Yagut"/>
              <a:cs typeface="B Yagut" pitchFamily="2" charset="-78"/>
            </a:endParaRPr>
          </a:p>
          <a:p>
            <a:pPr lvl="0" algn="ctr"/>
            <a:r>
              <a:rPr lang="fa-IR" sz="8000" dirty="0" smtClean="0">
                <a:solidFill>
                  <a:prstClr val="black"/>
                </a:solidFill>
                <a:latin typeface="B Yagut"/>
                <a:cs typeface="B Yagut" pitchFamily="2" charset="-78"/>
              </a:rPr>
              <a:t>           </a:t>
            </a:r>
            <a:r>
              <a:rPr lang="fa-IR" sz="8000" dirty="0" smtClean="0">
                <a:latin typeface="B Yagut"/>
                <a:cs typeface="B Yagut" pitchFamily="2" charset="-78"/>
              </a:rPr>
              <a:t>مرضیه </a:t>
            </a:r>
            <a:r>
              <a:rPr lang="fa-IR" sz="8000" dirty="0">
                <a:latin typeface="B Yagut"/>
                <a:cs typeface="B Yagut" pitchFamily="2" charset="-78"/>
              </a:rPr>
              <a:t>جباری</a:t>
            </a:r>
          </a:p>
          <a:p>
            <a:pPr algn="ctr"/>
            <a:endParaRPr lang="fa-IR" sz="8000" dirty="0">
              <a:latin typeface="B Yagut"/>
              <a:cs typeface="B Yagut" pitchFamily="2" charset="-78"/>
            </a:endParaRPr>
          </a:p>
          <a:p>
            <a:pPr algn="ctr"/>
            <a:r>
              <a:rPr lang="fa-IR" sz="8000" dirty="0" smtClean="0">
                <a:latin typeface="B Yagut"/>
                <a:cs typeface="B Yagut" pitchFamily="2" charset="-78"/>
              </a:rPr>
              <a:t>            کارشناس  ارشد محیط زیست</a:t>
            </a:r>
          </a:p>
          <a:p>
            <a:pPr algn="ctr"/>
            <a:endParaRPr lang="fa-IR" sz="8000" dirty="0" smtClean="0">
              <a:latin typeface="B Yagut"/>
              <a:cs typeface="B Yagut" pitchFamily="2" charset="-78"/>
            </a:endParaRPr>
          </a:p>
          <a:p>
            <a:pPr algn="ctr"/>
            <a:r>
              <a:rPr lang="fa-IR" sz="8000" dirty="0" smtClean="0">
                <a:latin typeface="B Yagut"/>
                <a:cs typeface="B Yagut" pitchFamily="2" charset="-78"/>
              </a:rPr>
              <a:t>             مربی مرکز آموزش بهورزی شهرستان گرگان</a:t>
            </a:r>
          </a:p>
          <a:p>
            <a:pPr algn="ctr"/>
            <a:endParaRPr lang="fa-IR" sz="8000" dirty="0">
              <a:latin typeface="B Yagut"/>
              <a:cs typeface="B Yagut" pitchFamily="2" charset="-78"/>
            </a:endParaRPr>
          </a:p>
          <a:p>
            <a:pPr algn="ctr"/>
            <a:r>
              <a:rPr lang="fa-IR" sz="8000" dirty="0" smtClean="0">
                <a:latin typeface="B Yagut"/>
                <a:cs typeface="B Yagut" pitchFamily="2" charset="-78"/>
              </a:rPr>
              <a:t>     دانشگاه علوم پزشکی و خدمات بهداشتی درمانی گلستان</a:t>
            </a:r>
            <a:endParaRPr lang="fa-IR" sz="8000" dirty="0">
              <a:latin typeface="B Yagut"/>
              <a:cs typeface="B Yagut" pitchFamily="2" charset="-78"/>
            </a:endParaRPr>
          </a:p>
        </p:txBody>
      </p:sp>
      <p:pic>
        <p:nvPicPr>
          <p:cNvPr id="1026" name="Picture 2" descr="C:\Users\hp\Desktop\تصاویر نویسندگان\تصاویر نویسندگان\مرضیه جبار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202" y="2438400"/>
            <a:ext cx="195486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98041"/>
      </p:ext>
    </p:extLst>
  </p:cSld>
  <p:clrMapOvr>
    <a:masterClrMapping/>
  </p:clrMapOvr>
  <p:transition advClick="0" advTm="27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/>
          </a:bodyPr>
          <a:lstStyle/>
          <a:p>
            <a:r>
              <a:rPr lang="fa-IR" sz="2800" dirty="0" smtClean="0">
                <a:solidFill>
                  <a:srgbClr val="FF0000"/>
                </a:solidFill>
                <a:cs typeface="B Yagut"/>
              </a:rPr>
              <a:t>راههای پیشگیری از فرسودگی شغلی در ارائه دهندگان خدمت در بحران</a:t>
            </a:r>
            <a:endParaRPr lang="fa-IR" sz="2800" dirty="0">
              <a:solidFill>
                <a:srgbClr val="FF0000"/>
              </a:solidFill>
              <a:cs typeface="B Yagu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fa-IR" sz="2600" b="1" dirty="0" smtClean="0">
              <a:cs typeface="B Yagut"/>
            </a:endParaRPr>
          </a:p>
          <a:p>
            <a:pPr>
              <a:buNone/>
            </a:pPr>
            <a:r>
              <a:rPr lang="fa-IR" sz="2600" dirty="0" smtClean="0">
                <a:cs typeface="B Yagut"/>
              </a:rPr>
              <a:t>1.كنترل و اداره استرس</a:t>
            </a:r>
          </a:p>
          <a:p>
            <a:pPr>
              <a:buNone/>
            </a:pPr>
            <a:endParaRPr lang="en-US" sz="2600" dirty="0" smtClean="0">
              <a:cs typeface="B Yagut"/>
            </a:endParaRPr>
          </a:p>
          <a:p>
            <a:pPr>
              <a:buNone/>
            </a:pPr>
            <a:r>
              <a:rPr lang="fa-IR" sz="2600" dirty="0" smtClean="0">
                <a:cs typeface="B Yagut"/>
              </a:rPr>
              <a:t>2.استراحت،خواب و تغذيه</a:t>
            </a:r>
          </a:p>
          <a:p>
            <a:pPr>
              <a:buNone/>
            </a:pPr>
            <a:endParaRPr lang="en-US" sz="2600" dirty="0" smtClean="0">
              <a:cs typeface="B Yagut"/>
            </a:endParaRPr>
          </a:p>
          <a:p>
            <a:pPr>
              <a:buNone/>
            </a:pPr>
            <a:r>
              <a:rPr lang="fa-IR" sz="2600" dirty="0" smtClean="0">
                <a:cs typeface="B Yagut"/>
              </a:rPr>
              <a:t>3.بازگويي روانشناختي</a:t>
            </a:r>
          </a:p>
          <a:p>
            <a:pPr>
              <a:buNone/>
            </a:pPr>
            <a:endParaRPr lang="en-US" sz="2600" dirty="0" smtClean="0">
              <a:cs typeface="B Yagut"/>
            </a:endParaRPr>
          </a:p>
          <a:p>
            <a:pPr>
              <a:buNone/>
            </a:pPr>
            <a:r>
              <a:rPr lang="fa-IR" sz="2600" dirty="0" smtClean="0">
                <a:cs typeface="B Yagut"/>
              </a:rPr>
              <a:t>4.در صورت عدم بهبودی پس از اجرای 3 راه  قبلی، مشاوره با متخصص صورت پذیرد. </a:t>
            </a:r>
            <a:endParaRPr lang="en-US" sz="2600" dirty="0" smtClean="0">
              <a:cs typeface="B Yagut"/>
            </a:endParaRPr>
          </a:p>
          <a:p>
            <a:endParaRPr lang="fa-IR" sz="2600" dirty="0">
              <a:cs typeface="B Yagut"/>
            </a:endParaRPr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81495"/>
      </p:ext>
    </p:extLst>
  </p:cSld>
  <p:clrMapOvr>
    <a:masterClrMapping/>
  </p:clrMapOvr>
  <p:transition advClick="0" advTm="6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fa-IR" sz="4000" dirty="0" smtClean="0">
                <a:solidFill>
                  <a:srgbClr val="FF0000"/>
                </a:solidFill>
                <a:cs typeface="B Yagut" pitchFamily="2" charset="-78"/>
              </a:rPr>
              <a:t>اهداف تیم سلامت روان در بلایا</a:t>
            </a:r>
            <a:endParaRPr lang="en-US" sz="4000" dirty="0" smtClean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71612"/>
            <a:ext cx="8784976" cy="48817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2600" dirty="0" smtClean="0">
                <a:cs typeface="B Yagut"/>
              </a:rPr>
              <a:t>   </a:t>
            </a:r>
          </a:p>
          <a:p>
            <a:r>
              <a:rPr lang="fa-IR" sz="2400" dirty="0" smtClean="0">
                <a:cs typeface="B Yagut"/>
              </a:rPr>
              <a:t>تیم </a:t>
            </a:r>
            <a:r>
              <a:rPr lang="fa-IR" sz="2400" dirty="0">
                <a:cs typeface="B Yagut"/>
              </a:rPr>
              <a:t>حمایت روانی اجتماعی </a:t>
            </a:r>
            <a:r>
              <a:rPr lang="fa-IR" sz="2400" dirty="0" smtClean="0">
                <a:cs typeface="B Yagut"/>
              </a:rPr>
              <a:t>متشکل </a:t>
            </a:r>
            <a:r>
              <a:rPr lang="fa-IR" sz="2400" dirty="0">
                <a:cs typeface="B Yagut"/>
              </a:rPr>
              <a:t>است از یک </a:t>
            </a:r>
            <a:r>
              <a:rPr lang="fa-IR" sz="2400" dirty="0" smtClean="0">
                <a:cs typeface="B Yagut"/>
              </a:rPr>
              <a:t>روانشناس </a:t>
            </a:r>
            <a:r>
              <a:rPr lang="fa-IR" sz="2400" dirty="0">
                <a:cs typeface="B Yagut"/>
              </a:rPr>
              <a:t>و يک </a:t>
            </a:r>
            <a:r>
              <a:rPr lang="fa-IR" sz="2400" dirty="0" smtClean="0">
                <a:cs typeface="B Yagut"/>
              </a:rPr>
              <a:t>روانپزشک </a:t>
            </a:r>
            <a:r>
              <a:rPr lang="fa-IR" sz="2400" dirty="0">
                <a:cs typeface="B Yagut"/>
              </a:rPr>
              <a:t>ودر صورت لزوم يک مددكار اجتماعي كه خدمات </a:t>
            </a:r>
            <a:r>
              <a:rPr lang="fa-IR" sz="2400" dirty="0" smtClean="0">
                <a:cs typeface="B Yagut"/>
              </a:rPr>
              <a:t>رواني </a:t>
            </a:r>
            <a:r>
              <a:rPr lang="fa-IR" sz="2400" dirty="0">
                <a:cs typeface="B Yagut"/>
              </a:rPr>
              <a:t>اجتماعي را تحت نظارت وزارت بهداشت و درمان </a:t>
            </a:r>
            <a:r>
              <a:rPr lang="fa-IR" sz="2400" dirty="0" smtClean="0">
                <a:cs typeface="B Yagut"/>
              </a:rPr>
              <a:t>وآموزش </a:t>
            </a:r>
            <a:r>
              <a:rPr lang="fa-IR" sz="2400" dirty="0">
                <a:cs typeface="B Yagut"/>
              </a:rPr>
              <a:t>پزشكي انجام مي </a:t>
            </a:r>
            <a:r>
              <a:rPr lang="fa-IR" sz="2400" dirty="0" smtClean="0">
                <a:cs typeface="B Yagut"/>
              </a:rPr>
              <a:t>دهد.</a:t>
            </a:r>
          </a:p>
          <a:p>
            <a:pPr>
              <a:buNone/>
            </a:pPr>
            <a:endParaRPr lang="fa-IR" sz="2400" dirty="0" smtClean="0">
              <a:cs typeface="B Yagut"/>
            </a:endParaRPr>
          </a:p>
          <a:p>
            <a:pPr>
              <a:buNone/>
            </a:pPr>
            <a:endParaRPr lang="fa-IR" sz="2400" dirty="0" smtClean="0">
              <a:cs typeface="B Yagut"/>
            </a:endParaRPr>
          </a:p>
          <a:p>
            <a:r>
              <a:rPr lang="fa-IR" sz="2400" dirty="0" smtClean="0">
                <a:cs typeface="B Yagut"/>
              </a:rPr>
              <a:t> کاهش واکنش های ایجاد شده در زمان مناسب و پیشگیری از مشکلات بلند مدت از اهداف اصلی تیم روانی اجتماعی در بلایا می باشد.</a:t>
            </a:r>
          </a:p>
          <a:p>
            <a:pPr>
              <a:buNone/>
            </a:pPr>
            <a:r>
              <a:rPr lang="fa-IR" sz="2600" dirty="0" smtClean="0">
                <a:cs typeface="B Yagut"/>
              </a:rPr>
              <a:t> </a:t>
            </a:r>
            <a:endParaRPr lang="fa-IR" sz="2600" dirty="0">
              <a:cs typeface="B Yagut"/>
            </a:endParaRPr>
          </a:p>
        </p:txBody>
      </p:sp>
      <p:pic>
        <p:nvPicPr>
          <p:cNvPr id="4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688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59533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FF0000"/>
                </a:solidFill>
                <a:cs typeface="B Yagut"/>
              </a:rPr>
              <a:t>شرح وظایف تیم سلامت روان در بلایا</a:t>
            </a:r>
            <a:endParaRPr lang="fa-IR" sz="4000" dirty="0">
              <a:solidFill>
                <a:srgbClr val="FF0000"/>
              </a:solidFill>
              <a:cs typeface="B Yagu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Autofit/>
          </a:bodyPr>
          <a:lstStyle/>
          <a:p>
            <a:endParaRPr lang="fa-IR" sz="2400" dirty="0" smtClean="0">
              <a:cs typeface="B Yagut"/>
            </a:endParaRPr>
          </a:p>
          <a:p>
            <a:r>
              <a:rPr lang="fa-IR" sz="2400" dirty="0" smtClean="0">
                <a:cs typeface="B Yagut"/>
              </a:rPr>
              <a:t>ارزیابی </a:t>
            </a:r>
            <a:r>
              <a:rPr lang="fa-IR" sz="2400" dirty="0">
                <a:cs typeface="B Yagut"/>
              </a:rPr>
              <a:t>اولیه از سطح حادثه در منطقه</a:t>
            </a:r>
          </a:p>
          <a:p>
            <a:r>
              <a:rPr lang="fa-IR" sz="2400" dirty="0">
                <a:cs typeface="B Yagut"/>
              </a:rPr>
              <a:t>نیاز سنجی از نظر منابع</a:t>
            </a:r>
          </a:p>
          <a:p>
            <a:r>
              <a:rPr lang="fa-IR" sz="2400" dirty="0">
                <a:cs typeface="B Yagut"/>
              </a:rPr>
              <a:t>شناسایی چادرها </a:t>
            </a:r>
          </a:p>
          <a:p>
            <a:r>
              <a:rPr lang="fa-IR" sz="2400" dirty="0">
                <a:cs typeface="B Yagut"/>
              </a:rPr>
              <a:t>غربالگری تمام جمعیت آسیب دیده</a:t>
            </a:r>
          </a:p>
          <a:p>
            <a:r>
              <a:rPr lang="fa-IR" sz="2400" dirty="0">
                <a:cs typeface="B Yagut"/>
              </a:rPr>
              <a:t>تکمیل فرم غربالگری </a:t>
            </a:r>
            <a:r>
              <a:rPr lang="fa-IR" sz="2400" dirty="0" smtClean="0">
                <a:cs typeface="B Yagut"/>
              </a:rPr>
              <a:t>وارسال </a:t>
            </a:r>
            <a:r>
              <a:rPr lang="fa-IR" sz="2400" dirty="0">
                <a:cs typeface="B Yagut"/>
              </a:rPr>
              <a:t>به ستاد</a:t>
            </a:r>
          </a:p>
          <a:p>
            <a:r>
              <a:rPr lang="fa-IR" sz="2400" dirty="0" smtClean="0">
                <a:cs typeface="B Yagut"/>
              </a:rPr>
              <a:t>آموزش </a:t>
            </a:r>
            <a:r>
              <a:rPr lang="fa-IR" sz="2400" dirty="0">
                <a:cs typeface="B Yagut"/>
              </a:rPr>
              <a:t>جمعیت عمومی درخصوص علایم و عوارض روانی ناشی از </a:t>
            </a:r>
            <a:r>
              <a:rPr lang="fa-IR" sz="2400" dirty="0" smtClean="0">
                <a:cs typeface="B Yagut"/>
              </a:rPr>
              <a:t>حادثه</a:t>
            </a:r>
          </a:p>
          <a:p>
            <a:r>
              <a:rPr lang="fa-IR" sz="2400" dirty="0">
                <a:cs typeface="B Yagut"/>
              </a:rPr>
              <a:t>ارجاع افراد آسیب دیده </a:t>
            </a:r>
            <a:r>
              <a:rPr lang="fa-IR" sz="2400" dirty="0" smtClean="0">
                <a:cs typeface="B Yagut"/>
              </a:rPr>
              <a:t>نیازمند </a:t>
            </a:r>
            <a:r>
              <a:rPr lang="fa-IR" sz="2400" dirty="0">
                <a:cs typeface="B Yagut"/>
              </a:rPr>
              <a:t>به خدمات تخصصی </a:t>
            </a:r>
            <a:r>
              <a:rPr lang="fa-IR" sz="2400" dirty="0" smtClean="0">
                <a:cs typeface="B Yagut"/>
              </a:rPr>
              <a:t>روانپزشکی وپیگیری این </a:t>
            </a:r>
            <a:r>
              <a:rPr lang="fa-IR" sz="2400" dirty="0">
                <a:cs typeface="B Yagut"/>
              </a:rPr>
              <a:t>افراد آسیب دیده به مدت 6ماه الی یک سال براساس </a:t>
            </a:r>
            <a:r>
              <a:rPr lang="fa-IR" sz="2400" dirty="0" smtClean="0">
                <a:cs typeface="B Yagut"/>
              </a:rPr>
              <a:t>نیاز</a:t>
            </a:r>
          </a:p>
          <a:p>
            <a:pPr marL="0" indent="0">
              <a:buNone/>
            </a:pPr>
            <a:endParaRPr lang="fa-IR" sz="2400" dirty="0">
              <a:cs typeface="B Yagut"/>
            </a:endParaRPr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78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27957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B Yagut" pitchFamily="2" charset="-78"/>
              </a:rPr>
              <a:t>حمایت های چند لایه ای در زمان بلایا</a:t>
            </a:r>
            <a:endParaRPr lang="fa-IR" sz="3600" dirty="0">
              <a:solidFill>
                <a:srgbClr val="FF000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endParaRPr lang="fa-IR" dirty="0" smtClean="0">
              <a:solidFill>
                <a:prstClr val="black"/>
              </a:solidFill>
              <a:latin typeface="Arial"/>
              <a:ea typeface="Times New Roman"/>
              <a:cs typeface="B Nazanin"/>
            </a:endParaRPr>
          </a:p>
          <a:p>
            <a:pPr lvl="0"/>
            <a:endParaRPr lang="fa-IR" dirty="0">
              <a:solidFill>
                <a:prstClr val="black"/>
              </a:solidFill>
              <a:latin typeface="Arial"/>
              <a:ea typeface="Times New Roman"/>
              <a:cs typeface="B Nazanin"/>
            </a:endParaRPr>
          </a:p>
          <a:p>
            <a:pPr lvl="0"/>
            <a:endParaRPr lang="fa-IR" dirty="0" smtClean="0">
              <a:solidFill>
                <a:prstClr val="black"/>
              </a:solidFill>
              <a:latin typeface="Arial"/>
              <a:ea typeface="Times New Roman"/>
              <a:cs typeface="B Nazanin"/>
            </a:endParaRPr>
          </a:p>
          <a:p>
            <a:pPr lvl="0"/>
            <a:endParaRPr lang="fa-IR" dirty="0">
              <a:solidFill>
                <a:prstClr val="black"/>
              </a:solidFill>
              <a:latin typeface="Arial"/>
              <a:ea typeface="Times New Roman"/>
              <a:cs typeface="B Nazanin"/>
            </a:endParaRPr>
          </a:p>
          <a:p>
            <a:pPr lvl="0"/>
            <a:endParaRPr lang="fa-IR" dirty="0" smtClean="0">
              <a:solidFill>
                <a:prstClr val="black"/>
              </a:solidFill>
              <a:latin typeface="Arial"/>
              <a:ea typeface="Times New Roman"/>
              <a:cs typeface="B Nazanin"/>
            </a:endParaRPr>
          </a:p>
          <a:p>
            <a:pPr lvl="0"/>
            <a:endParaRPr lang="fa-IR" dirty="0">
              <a:solidFill>
                <a:prstClr val="black"/>
              </a:solidFill>
              <a:latin typeface="Arial"/>
              <a:ea typeface="Times New Roman"/>
              <a:cs typeface="B Nazanin"/>
            </a:endParaRPr>
          </a:p>
          <a:p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0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40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6506"/>
      </p:ext>
    </p:extLst>
  </p:cSld>
  <p:clrMapOvr>
    <a:masterClrMapping/>
  </p:clrMapOvr>
  <p:transition advTm="9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latin typeface="+mn-lt"/>
                <a:ea typeface="+mn-ea"/>
                <a:cs typeface="B Yagut"/>
              </a:rPr>
              <a:t>خلاصه ونتیجه </a:t>
            </a:r>
            <a:r>
              <a:rPr lang="fa-IR" sz="4000" dirty="0">
                <a:latin typeface="+mn-lt"/>
                <a:ea typeface="+mn-ea"/>
                <a:cs typeface="B Yagut"/>
              </a:rPr>
              <a:t>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fa-IR" sz="2400" dirty="0" smtClean="0">
                <a:cs typeface="B Yagut"/>
              </a:rPr>
              <a:t>حوادث </a:t>
            </a:r>
            <a:r>
              <a:rPr lang="fa-IR" sz="2400" dirty="0">
                <a:cs typeface="B Yagut"/>
              </a:rPr>
              <a:t>طبیعی و </a:t>
            </a:r>
            <a:r>
              <a:rPr lang="fa-IR" sz="2400" dirty="0" smtClean="0">
                <a:cs typeface="B Yagut"/>
              </a:rPr>
              <a:t>غیرطبیعی ناشی از بلایا </a:t>
            </a:r>
            <a:r>
              <a:rPr lang="fa-IR" sz="2400" dirty="0">
                <a:cs typeface="B Yagut"/>
              </a:rPr>
              <a:t>در زندگی افراد </a:t>
            </a:r>
            <a:r>
              <a:rPr lang="fa-IR" sz="2400" dirty="0" smtClean="0">
                <a:cs typeface="B Yagut"/>
              </a:rPr>
              <a:t>گاهی اوقات عوارض روانی جدی را باقی می گذارد.</a:t>
            </a:r>
          </a:p>
          <a:p>
            <a:endParaRPr lang="fa-IR" sz="2400" dirty="0">
              <a:cs typeface="B Yagut"/>
            </a:endParaRPr>
          </a:p>
          <a:p>
            <a:r>
              <a:rPr lang="fa-IR" sz="2400" dirty="0" smtClean="0">
                <a:cs typeface="B Yagut"/>
              </a:rPr>
              <a:t>مراحل مختلف واکنش های روانی پس از بلایا شامل مرحله تماس،قهرمان گرایی،شادمانی،مواجهه با واقعیت وتجدید سازمان است.</a:t>
            </a:r>
          </a:p>
          <a:p>
            <a:endParaRPr lang="fa-IR" sz="2400" dirty="0" smtClean="0">
              <a:cs typeface="B Yagut"/>
            </a:endParaRPr>
          </a:p>
          <a:p>
            <a:pPr algn="just"/>
            <a:r>
              <a:rPr lang="fa-IR" sz="2400" dirty="0" smtClean="0">
                <a:cs typeface="B Yagut"/>
              </a:rPr>
              <a:t>حمایت </a:t>
            </a:r>
            <a:r>
              <a:rPr lang="fa-IR" sz="2400" dirty="0">
                <a:cs typeface="B Yagut"/>
              </a:rPr>
              <a:t>های روانی اجتماعی در بلایا فرایندی است که در راستای تامین سلامت روانی آسیب دیدگان سوانح انجام می گیرد.آشنایی با واکنش های روانی بازماندگان با هدف عادی سازی واکنش ها و جلوگیری از بروز مشکلات دیرپا که منجر به افت کیفیت زندگی و کاهش کارایی افراد می گردد از اهداف مداخلات و حمایت های روانی اجتماعی است.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58301"/>
      </p:ext>
    </p:extLst>
  </p:cSld>
  <p:clrMapOvr>
    <a:masterClrMapping/>
  </p:clrMapOvr>
  <p:transition advTm="53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/>
              </a:rPr>
              <a:t>خلاصه </a:t>
            </a:r>
            <a:r>
              <a:rPr lang="fa-IR" sz="4000" dirty="0" smtClean="0">
                <a:cs typeface="B Yagut"/>
              </a:rPr>
              <a:t>ونتیجه گیری</a:t>
            </a:r>
            <a:endParaRPr lang="fa-IR" sz="4000" dirty="0">
              <a:latin typeface="+mn-lt"/>
              <a:ea typeface="+mn-ea"/>
              <a:cs typeface="B Yagu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Autofit/>
          </a:bodyPr>
          <a:lstStyle/>
          <a:p>
            <a:pPr lvl="0" algn="just"/>
            <a:r>
              <a:rPr lang="fa-IR" sz="2400" dirty="0">
                <a:cs typeface="B Yagut"/>
              </a:rPr>
              <a:t>گروه های آسیب پذیر در بلایا شامل </a:t>
            </a:r>
            <a:r>
              <a:rPr lang="fa-IR" sz="2400" dirty="0" smtClean="0">
                <a:cs typeface="B Yagut"/>
              </a:rPr>
              <a:t>کودکـــان،زنان وسالمنـــدان </a:t>
            </a:r>
            <a:r>
              <a:rPr lang="fa-IR" sz="2400" dirty="0">
                <a:cs typeface="B Yagut"/>
              </a:rPr>
              <a:t>می باشند که در شرایط بحران در معرض خطر بیشتری قرار دارند از این رو شناسایی و مداخله روانی اجتماعی برای این گروه ها از الویت بیشتری برخوردار است</a:t>
            </a:r>
            <a:r>
              <a:rPr lang="fa-IR" sz="2400" dirty="0" smtClean="0">
                <a:cs typeface="B Yagut"/>
              </a:rPr>
              <a:t>.</a:t>
            </a:r>
          </a:p>
          <a:p>
            <a:pPr lvl="0"/>
            <a:endParaRPr lang="fa-IR" sz="2400" dirty="0">
              <a:cs typeface="B Yagut"/>
            </a:endParaRPr>
          </a:p>
          <a:p>
            <a:pPr lvl="0"/>
            <a:r>
              <a:rPr lang="fa-IR" sz="2400" dirty="0">
                <a:cs typeface="B Yagut"/>
              </a:rPr>
              <a:t>روش های مراقبت از خود برای تیم های سلامت یکی از نکات مهم در حوزه مداخلات روانی اجتماعی است که اعضای تیم  لازم است از این موضوع آگاه باشند و مورد حمایت قرار گیرند</a:t>
            </a:r>
            <a:r>
              <a:rPr lang="fa-IR" sz="2400" dirty="0" smtClean="0">
                <a:cs typeface="B Yagut"/>
              </a:rPr>
              <a:t>.</a:t>
            </a:r>
          </a:p>
          <a:p>
            <a:pPr lvl="0"/>
            <a:endParaRPr lang="fa-IR" sz="2400" dirty="0">
              <a:cs typeface="B Yagut"/>
            </a:endParaRPr>
          </a:p>
          <a:p>
            <a:pPr lvl="0"/>
            <a:r>
              <a:rPr lang="fa-IR" sz="2400" dirty="0" smtClean="0">
                <a:cs typeface="B Yagut"/>
              </a:rPr>
              <a:t>در حمایت های چند لایه ای در زمان بلایا ،مداخلات روانی اجتماعی در سطوح مختلف به افراد ارائه می گردد.</a:t>
            </a:r>
            <a:endParaRPr lang="fa-IR" sz="2400" dirty="0">
              <a:cs typeface="B Yagu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55998"/>
      </p:ext>
    </p:extLst>
  </p:cSld>
  <p:clrMapOvr>
    <a:masterClrMapping/>
  </p:clrMapOvr>
  <p:transition advTm="368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solidFill>
                  <a:prstClr val="black"/>
                </a:solidFill>
                <a:latin typeface="+mn-lt"/>
                <a:ea typeface="+mn-ea"/>
                <a:cs typeface="B Yagut"/>
              </a:rPr>
              <a:t>پرسش وتمرین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1-مفاهیم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آسیب دیده،بحران،استرس ،بلا را توضیح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دهید؟</a:t>
            </a:r>
            <a:endParaRPr lang="fa-IR" sz="2400" dirty="0">
              <a:solidFill>
                <a:prstClr val="black"/>
              </a:solidFill>
              <a:cs typeface="B Yagut"/>
            </a:endParaRPr>
          </a:p>
          <a:p>
            <a:pPr lvl="0">
              <a:buNone/>
            </a:pPr>
            <a:r>
              <a:rPr lang="fa-IR" sz="2400" dirty="0">
                <a:solidFill>
                  <a:prstClr val="black"/>
                </a:solidFill>
                <a:cs typeface="B Yagut"/>
              </a:rPr>
              <a:t> 2-مراحل مختلف واکنش های روانشناختی در بلایا را شرح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دهید؟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3-گروه های آسیب پذیر در بلایا را نام ببرید؟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4 -علایم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اختلالات روانی در آسیب دیدگان را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توضیح دهید؟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5-با ورود به منطقه آسیب دیده چه حمایت های روانی را به کار می گیرید؟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6-روش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های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پیشگیری </a:t>
            </a:r>
            <a:r>
              <a:rPr lang="fa-IR" sz="2400" dirty="0">
                <a:solidFill>
                  <a:prstClr val="black"/>
                </a:solidFill>
                <a:cs typeface="B Yagut"/>
              </a:rPr>
              <a:t>از فرسودگی شغلی را </a:t>
            </a:r>
            <a:r>
              <a:rPr lang="fa-IR" sz="2400" dirty="0" smtClean="0">
                <a:solidFill>
                  <a:prstClr val="black"/>
                </a:solidFill>
                <a:cs typeface="B Yagut"/>
              </a:rPr>
              <a:t>بنویسید؟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7-اهداف تیم سلامت روان  در بلایا را شرح دهید؟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8-وظایف تیم سلامت روان در بلایا را بیان نمایید؟</a:t>
            </a:r>
          </a:p>
          <a:p>
            <a:pPr lvl="0">
              <a:buNone/>
            </a:pPr>
            <a:r>
              <a:rPr lang="fa-IR" sz="2400" dirty="0" smtClean="0">
                <a:solidFill>
                  <a:prstClr val="black"/>
                </a:solidFill>
                <a:cs typeface="B Yagut"/>
              </a:rPr>
              <a:t>9-هرم حمایت چند لایه ای در زمان بلایا راترسیم کنید؟</a:t>
            </a:r>
          </a:p>
          <a:p>
            <a:endParaRPr lang="fa-IR" dirty="0"/>
          </a:p>
        </p:txBody>
      </p:sp>
      <p:pic>
        <p:nvPicPr>
          <p:cNvPr id="4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14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51210"/>
      </p:ext>
    </p:extLst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solidFill>
                  <a:prstClr val="black"/>
                </a:solidFill>
                <a:latin typeface="+mn-lt"/>
                <a:ea typeface="+mn-ea"/>
                <a:cs typeface="B Yagut"/>
              </a:rPr>
              <a:t>تمرین عملی</a:t>
            </a:r>
            <a:r>
              <a:rPr lang="fa-IR" dirty="0" smtClean="0"/>
              <a:t/>
            </a:r>
            <a:br>
              <a:rPr lang="fa-IR" dirty="0" smtClean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28800"/>
            <a:ext cx="8856984" cy="4525963"/>
          </a:xfrm>
        </p:spPr>
        <p:txBody>
          <a:bodyPr>
            <a:normAutofit/>
          </a:bodyPr>
          <a:lstStyle/>
          <a:p>
            <a:endParaRPr lang="fa-IR" sz="2600" dirty="0" smtClean="0">
              <a:solidFill>
                <a:prstClr val="black"/>
              </a:solidFill>
              <a:cs typeface="B Yagut"/>
            </a:endParaRPr>
          </a:p>
          <a:p>
            <a:pPr algn="just"/>
            <a:r>
              <a:rPr lang="fa-IR" sz="2400" dirty="0" smtClean="0">
                <a:solidFill>
                  <a:prstClr val="black"/>
                </a:solidFill>
                <a:cs typeface="B Yagut"/>
              </a:rPr>
              <a:t>با روش ایفای نقش دو نفر نقش بهورز را ایفا می کنند و تعداد دیگری حداقل    8الی 12نفر در نقش افراد آسیب دیده در چادر حضور دارند که با هدایت و کمک بهورزان مراحل مربوط به علایم و واکنشهای روانی آسیب دیدگان و روش های کنترل آن را تمرین می کنند.</a:t>
            </a:r>
            <a:endParaRPr lang="fa-IR" sz="2400" dirty="0">
              <a:solidFill>
                <a:prstClr val="black"/>
              </a:solidFill>
              <a:cs typeface="B Yagut"/>
            </a:endParaRPr>
          </a:p>
        </p:txBody>
      </p:sp>
      <p:pic>
        <p:nvPicPr>
          <p:cNvPr id="4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71600" y="670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00371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فهرست منابع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r>
              <a:rPr lang="fa-IR" sz="2400" dirty="0" smtClean="0">
                <a:cs typeface="B Yagut"/>
              </a:rPr>
              <a:t>متن آموزشی حمایت های روانی اجتماعی در بلایا و حوادث غیر مترقبه ویژه پزشکان-سلامت روانی اجتماعی واعتیاد معاونت سلامت –وزارت بهداشت درمان و آموزش پزشکی-سال 1390</a:t>
            </a:r>
          </a:p>
          <a:p>
            <a:endParaRPr lang="fa-IR" sz="2400" dirty="0" smtClean="0">
              <a:cs typeface="B Yagut"/>
            </a:endParaRPr>
          </a:p>
          <a:p>
            <a:r>
              <a:rPr lang="fa-IR" sz="2400" dirty="0" smtClean="0">
                <a:cs typeface="B Yagut"/>
              </a:rPr>
              <a:t>متن آموزشی سلامت روانی اجتماعی در بلایا-ویژه بهورزان-دفتر سلامت روانی اجتماعی واعتیاد معاونت سلامت-وزارت بهداشت درمان وآموزش پزشکی –سال 1390</a:t>
            </a:r>
          </a:p>
          <a:p>
            <a:endParaRPr lang="fa-IR" sz="2400" dirty="0" smtClean="0">
              <a:cs typeface="B Yagut"/>
            </a:endParaRPr>
          </a:p>
          <a:p>
            <a:r>
              <a:rPr lang="fa-IR" sz="2400" dirty="0" smtClean="0">
                <a:cs typeface="B Yagut"/>
              </a:rPr>
              <a:t>بسته آموزشی وراهنمای عمل کارشناس مراقب سلامت خانواده –معاونت بهداشت-دفتر سلامت روانی اجتماعی واعتیاد-آذر ماه1394 </a:t>
            </a:r>
          </a:p>
          <a:p>
            <a:endParaRPr lang="fa-IR" sz="2400" dirty="0" smtClean="0">
              <a:cs typeface="B Yagut"/>
            </a:endParaRPr>
          </a:p>
          <a:p>
            <a:r>
              <a:rPr lang="fa-IR" sz="2400" dirty="0" smtClean="0"/>
              <a:t>دستوالعمل کارکرد عملیات پاسخ حمایت های روانی اجتماعی در بلایا و فوریت ها-واحد مدیریت وکاهش خطر بلایا ی معاونت بهداشت-سال 1392</a:t>
            </a:r>
            <a:endParaRPr lang="fa-IR" sz="2400" dirty="0"/>
          </a:p>
        </p:txBody>
      </p:sp>
      <p:pic>
        <p:nvPicPr>
          <p:cNvPr id="4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0" y="670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82230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918"/>
            <a:ext cx="8229600" cy="1337002"/>
          </a:xfrm>
        </p:spPr>
        <p:txBody>
          <a:bodyPr>
            <a:normAutofit/>
          </a:bodyPr>
          <a:lstStyle/>
          <a:p>
            <a:r>
              <a:rPr lang="fa-IR" sz="3200" dirty="0" smtClean="0">
                <a:latin typeface="B Yagut"/>
                <a:cs typeface="B Yagut" pitchFamily="2" charset="-78"/>
              </a:rPr>
              <a:t>لطفا نظرات و پیشنهادات خود پیرامون این بسته آموزشی را به آدرس زیر ارسال کنید.</a:t>
            </a:r>
            <a:endParaRPr lang="fa-IR" sz="3200" dirty="0">
              <a:latin typeface="B Yagut"/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endParaRPr lang="fa-IR" dirty="0" smtClean="0"/>
          </a:p>
          <a:p>
            <a:pPr marL="0" indent="0">
              <a:buNone/>
            </a:pPr>
            <a:r>
              <a:rPr lang="fa-IR" sz="2800" dirty="0" smtClean="0">
                <a:cs typeface="B Yagut" pitchFamily="2" charset="-78"/>
              </a:rPr>
              <a:t>دانشگاه علوم پزشکی و خدمات بهداشتی درمانی گلستان</a:t>
            </a:r>
          </a:p>
          <a:p>
            <a:pPr marL="0" indent="0" algn="ctr">
              <a:buNone/>
            </a:pPr>
            <a:r>
              <a:rPr lang="en-US" sz="2800" smtClean="0">
                <a:cs typeface="B Yagut" pitchFamily="2" charset="-78"/>
              </a:rPr>
              <a:t>behdasht@goums.ac.ir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6705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اهداف آموزشی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47260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fa-IR" sz="2600" dirty="0" smtClean="0">
                <a:cs typeface="B Yagut"/>
              </a:rPr>
              <a:t>انتظار می رود فراگیر پس از مطالعه این درس بتواند:</a:t>
            </a:r>
          </a:p>
          <a:p>
            <a:pPr lvl="0" algn="just">
              <a:buNone/>
            </a:pPr>
            <a:r>
              <a:rPr lang="fa-IR" sz="2600" dirty="0" smtClean="0">
                <a:cs typeface="B Yagut"/>
              </a:rPr>
              <a:t> </a:t>
            </a:r>
          </a:p>
          <a:p>
            <a:pPr lvl="0" algn="just">
              <a:buNone/>
            </a:pPr>
            <a:r>
              <a:rPr lang="fa-IR" sz="2600" dirty="0" smtClean="0">
                <a:cs typeface="B Yagut"/>
              </a:rPr>
              <a:t> 1-مفاهیم آسیب دیده،بحران،استرس </a:t>
            </a:r>
            <a:r>
              <a:rPr lang="fa-IR" sz="2600" smtClean="0">
                <a:cs typeface="B Yagut"/>
              </a:rPr>
              <a:t>،بلا،سلامت روان </a:t>
            </a:r>
            <a:r>
              <a:rPr lang="fa-IR" sz="2600" dirty="0" smtClean="0">
                <a:cs typeface="B Yagut"/>
              </a:rPr>
              <a:t>وتیم حمایت روانی  اجتماعی را توضیح دهد.</a:t>
            </a:r>
          </a:p>
          <a:p>
            <a:pPr lvl="0" algn="just">
              <a:buNone/>
            </a:pPr>
            <a:r>
              <a:rPr lang="fa-IR" sz="2600" dirty="0" smtClean="0">
                <a:cs typeface="B Yagut"/>
              </a:rPr>
              <a:t> 2-مراحل مختلف واکنش های روانشناختی افراد در بلایا را شرح دهد.</a:t>
            </a:r>
          </a:p>
          <a:p>
            <a:pPr lvl="0" algn="just">
              <a:buNone/>
            </a:pPr>
            <a:r>
              <a:rPr lang="fa-IR" sz="2600" dirty="0" smtClean="0">
                <a:cs typeface="B Yagut"/>
              </a:rPr>
              <a:t> 3-گروه های آسیب پذیر در بلایا  را نام ببرد.</a:t>
            </a:r>
          </a:p>
          <a:p>
            <a:pPr lvl="0" algn="just">
              <a:buNone/>
            </a:pPr>
            <a:r>
              <a:rPr lang="fa-IR" sz="2600" dirty="0" smtClean="0">
                <a:cs typeface="B Yagut"/>
              </a:rPr>
              <a:t> 4-علایم اختلالات روانی در آسیب دیدگان را توضیح دهد.</a:t>
            </a:r>
            <a:endParaRPr lang="en-US" sz="2600" dirty="0" smtClean="0">
              <a:cs typeface="B Yagut"/>
            </a:endParaRPr>
          </a:p>
          <a:p>
            <a:pPr algn="just">
              <a:buNone/>
            </a:pPr>
            <a:r>
              <a:rPr lang="fa-IR" sz="2600" dirty="0" smtClean="0">
                <a:cs typeface="B Yagut"/>
              </a:rPr>
              <a:t> 5-بتواند باورودبه منطقه حادثه دیده حمایتهای روانی اجتماعی راانجام دهد.</a:t>
            </a:r>
            <a:endParaRPr lang="en-US" sz="2600" dirty="0" smtClean="0">
              <a:cs typeface="B Yagut"/>
            </a:endParaRPr>
          </a:p>
          <a:p>
            <a:pPr algn="just">
              <a:buNone/>
            </a:pPr>
            <a:r>
              <a:rPr lang="fa-IR" sz="2600" dirty="0" smtClean="0">
                <a:cs typeface="B Yagut"/>
              </a:rPr>
              <a:t> </a:t>
            </a:r>
            <a:endParaRPr lang="fa-IR" sz="2600" dirty="0">
              <a:cs typeface="B Yagut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7774"/>
      </p:ext>
    </p:extLst>
  </p:cSld>
  <p:clrMapOvr>
    <a:masterClrMapping/>
  </p:clrMapOvr>
  <p:transition advClick="0" advTm="39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794519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اهداف آموزشی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20888"/>
            <a:ext cx="9144000" cy="3289920"/>
          </a:xfrm>
        </p:spPr>
        <p:txBody>
          <a:bodyPr>
            <a:normAutofit fontScale="92500" lnSpcReduction="10000"/>
          </a:bodyPr>
          <a:lstStyle/>
          <a:p>
            <a:pPr lvl="0" algn="r"/>
            <a:r>
              <a:rPr lang="fa-IR" sz="2800" dirty="0" smtClean="0">
                <a:solidFill>
                  <a:schemeClr val="tx1"/>
                </a:solidFill>
                <a:cs typeface="B Yagut"/>
              </a:rPr>
              <a:t>6-فرسودگی شغلی در ارائه دهندگان خدمت در بحران را شرح دهد.</a:t>
            </a:r>
          </a:p>
          <a:p>
            <a:pPr lvl="0" algn="r"/>
            <a:r>
              <a:rPr lang="fa-IR" sz="2800" dirty="0" smtClean="0">
                <a:solidFill>
                  <a:schemeClr val="tx1"/>
                </a:solidFill>
                <a:cs typeface="B Yagut"/>
              </a:rPr>
              <a:t>7 -قادر </a:t>
            </a:r>
            <a:r>
              <a:rPr lang="fa-IR" sz="2800" dirty="0">
                <a:solidFill>
                  <a:schemeClr val="tx1"/>
                </a:solidFill>
                <a:cs typeface="B Yagut"/>
              </a:rPr>
              <a:t>باشد روشهای پیشگیری </a:t>
            </a:r>
            <a:r>
              <a:rPr lang="fa-IR" sz="2800" dirty="0" smtClean="0">
                <a:solidFill>
                  <a:schemeClr val="tx1"/>
                </a:solidFill>
                <a:cs typeface="B Yagut"/>
              </a:rPr>
              <a:t>ازفرسودگی </a:t>
            </a:r>
            <a:r>
              <a:rPr lang="fa-IR" sz="2800" dirty="0">
                <a:solidFill>
                  <a:schemeClr val="tx1"/>
                </a:solidFill>
                <a:cs typeface="B Yagut"/>
              </a:rPr>
              <a:t>شغلی را توضیح دهد.</a:t>
            </a:r>
          </a:p>
          <a:p>
            <a:pPr lvl="0" algn="r"/>
            <a:r>
              <a:rPr lang="fa-IR" sz="2800" dirty="0">
                <a:solidFill>
                  <a:schemeClr val="tx1"/>
                </a:solidFill>
                <a:cs typeface="B Yagut"/>
              </a:rPr>
              <a:t> </a:t>
            </a:r>
            <a:r>
              <a:rPr lang="fa-IR" sz="2800" dirty="0" smtClean="0">
                <a:solidFill>
                  <a:schemeClr val="tx1"/>
                </a:solidFill>
                <a:cs typeface="B Yagut"/>
              </a:rPr>
              <a:t>8-اهداف </a:t>
            </a:r>
            <a:r>
              <a:rPr lang="fa-IR" sz="2800" dirty="0">
                <a:solidFill>
                  <a:schemeClr val="tx1"/>
                </a:solidFill>
                <a:cs typeface="B Yagut"/>
              </a:rPr>
              <a:t>تیم سلامت روان در بلایا را شرح دهد.</a:t>
            </a:r>
          </a:p>
          <a:p>
            <a:pPr lvl="0" algn="r"/>
            <a:r>
              <a:rPr lang="fa-IR" sz="2800" dirty="0">
                <a:solidFill>
                  <a:schemeClr val="tx1"/>
                </a:solidFill>
                <a:cs typeface="B Yagut"/>
              </a:rPr>
              <a:t> </a:t>
            </a:r>
            <a:r>
              <a:rPr lang="fa-IR" sz="2800" dirty="0" smtClean="0">
                <a:solidFill>
                  <a:schemeClr val="tx1"/>
                </a:solidFill>
                <a:cs typeface="B Yagut"/>
              </a:rPr>
              <a:t>9-وظایف </a:t>
            </a:r>
            <a:r>
              <a:rPr lang="fa-IR" sz="2800" dirty="0">
                <a:solidFill>
                  <a:schemeClr val="tx1"/>
                </a:solidFill>
                <a:cs typeface="B Yagut"/>
              </a:rPr>
              <a:t>تیم سلامت روان در بلایا را بیان کند.</a:t>
            </a:r>
          </a:p>
          <a:p>
            <a:pPr lvl="0" algn="r"/>
            <a:r>
              <a:rPr lang="fa-IR" sz="2800" dirty="0" smtClean="0">
                <a:solidFill>
                  <a:schemeClr val="tx1"/>
                </a:solidFill>
                <a:cs typeface="B Yagut"/>
              </a:rPr>
              <a:t>10-هرم </a:t>
            </a:r>
            <a:r>
              <a:rPr lang="fa-IR" sz="2800" dirty="0">
                <a:solidFill>
                  <a:schemeClr val="tx1"/>
                </a:solidFill>
                <a:cs typeface="B Yagut"/>
              </a:rPr>
              <a:t>حمایت های چند لایه ای در زمان بلایا را ترسیم کند. </a:t>
            </a:r>
          </a:p>
          <a:p>
            <a:pPr lvl="0" algn="r"/>
            <a:r>
              <a:rPr lang="fa-IR" sz="2800" dirty="0">
                <a:solidFill>
                  <a:schemeClr val="tx1"/>
                </a:solidFill>
                <a:cs typeface="B Yagut"/>
              </a:rPr>
              <a:t>		</a:t>
            </a:r>
            <a:endParaRPr lang="en-US" sz="2800" dirty="0">
              <a:solidFill>
                <a:schemeClr val="tx1"/>
              </a:solidFill>
              <a:cs typeface="B Yagut"/>
            </a:endParaRPr>
          </a:p>
          <a:p>
            <a:pPr algn="r"/>
            <a:r>
              <a:rPr lang="fa-IR" b="1" dirty="0">
                <a:solidFill>
                  <a:schemeClr val="tx1"/>
                </a:solidFill>
                <a:cs typeface="B Yagut"/>
              </a:rPr>
              <a:t> 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5300"/>
      </p:ext>
    </p:extLst>
  </p:cSld>
  <p:clrMapOvr>
    <a:masterClrMapping/>
  </p:clrMapOvr>
  <p:transition advClick="0" advTm="238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فهرست عناوین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72816"/>
            <a:ext cx="9036496" cy="3024336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fa-IR" sz="2800" dirty="0">
                <a:latin typeface="+mj-lt"/>
                <a:ea typeface="+mj-ea"/>
                <a:cs typeface="B Yagut" pitchFamily="2" charset="-78"/>
              </a:rPr>
              <a:t>مقدمه</a:t>
            </a:r>
          </a:p>
          <a:p>
            <a:pPr>
              <a:spcBef>
                <a:spcPct val="0"/>
              </a:spcBef>
            </a:pPr>
            <a:r>
              <a:rPr lang="fa-IR" sz="2800" dirty="0" smtClean="0">
                <a:latin typeface="+mj-lt"/>
                <a:ea typeface="+mj-ea"/>
                <a:cs typeface="B Yagut" pitchFamily="2" charset="-78"/>
              </a:rPr>
              <a:t>مفاهیم</a:t>
            </a:r>
          </a:p>
          <a:p>
            <a:pPr>
              <a:spcBef>
                <a:spcPct val="0"/>
              </a:spcBef>
            </a:pPr>
            <a:r>
              <a:rPr lang="fa-IR" sz="2800" dirty="0" smtClean="0">
                <a:latin typeface="+mj-lt"/>
                <a:ea typeface="+mj-ea"/>
                <a:cs typeface="B Yagut" pitchFamily="2" charset="-78"/>
              </a:rPr>
              <a:t>مراحل </a:t>
            </a:r>
            <a:r>
              <a:rPr lang="fa-IR" sz="2800" dirty="0">
                <a:latin typeface="+mj-lt"/>
                <a:ea typeface="+mj-ea"/>
                <a:cs typeface="B Yagut" pitchFamily="2" charset="-78"/>
              </a:rPr>
              <a:t>مختلف واکنش های </a:t>
            </a:r>
            <a:r>
              <a:rPr lang="fa-IR" sz="2800" dirty="0" smtClean="0">
                <a:latin typeface="+mj-lt"/>
                <a:ea typeface="+mj-ea"/>
                <a:cs typeface="B Yagut" pitchFamily="2" charset="-78"/>
              </a:rPr>
              <a:t>روانشناختی افراد در بلایا</a:t>
            </a:r>
          </a:p>
          <a:p>
            <a:pPr>
              <a:spcBef>
                <a:spcPct val="0"/>
              </a:spcBef>
            </a:pPr>
            <a:r>
              <a:rPr lang="fa-IR" sz="2800" dirty="0" smtClean="0">
                <a:latin typeface="+mj-lt"/>
                <a:ea typeface="+mj-ea"/>
                <a:cs typeface="B Yagut" pitchFamily="2" charset="-78"/>
              </a:rPr>
              <a:t>گروه های آسیب پذیر در بلایا</a:t>
            </a:r>
            <a:endParaRPr lang="fa-IR" sz="2800" dirty="0">
              <a:latin typeface="+mj-lt"/>
              <a:ea typeface="+mj-ea"/>
              <a:cs typeface="B Yagut" pitchFamily="2" charset="-78"/>
            </a:endParaRPr>
          </a:p>
          <a:p>
            <a:pPr>
              <a:spcBef>
                <a:spcPct val="0"/>
              </a:spcBef>
            </a:pPr>
            <a:r>
              <a:rPr lang="fa-IR" sz="2800" dirty="0">
                <a:latin typeface="+mj-lt"/>
                <a:ea typeface="+mj-ea"/>
                <a:cs typeface="B Yagut" pitchFamily="2" charset="-78"/>
              </a:rPr>
              <a:t>علایم اختلالات روانی در آسیب دیدگان</a:t>
            </a:r>
          </a:p>
          <a:p>
            <a:pPr>
              <a:spcBef>
                <a:spcPct val="0"/>
              </a:spcBef>
            </a:pPr>
            <a:r>
              <a:rPr lang="fa-IR" sz="2800" dirty="0" smtClean="0">
                <a:latin typeface="+mj-lt"/>
                <a:ea typeface="+mj-ea"/>
                <a:cs typeface="B Yagut" pitchFamily="2" charset="-78"/>
              </a:rPr>
              <a:t>اقدامات و حمایت های روانی اجتماعی با ورود به منطقه حادثه دیده</a:t>
            </a:r>
            <a:endParaRPr lang="en-US" sz="2800" dirty="0" smtClean="0">
              <a:latin typeface="+mj-lt"/>
              <a:ea typeface="+mj-ea"/>
              <a:cs typeface="B Yagut" pitchFamily="2" charset="-78"/>
            </a:endParaRPr>
          </a:p>
          <a:p>
            <a:pPr marL="0" indent="0">
              <a:spcBef>
                <a:spcPct val="0"/>
              </a:spcBef>
              <a:buNone/>
            </a:pPr>
            <a:endParaRPr lang="fa-IR" sz="2800" dirty="0">
              <a:latin typeface="+mj-lt"/>
              <a:ea typeface="+mj-ea"/>
              <a:cs typeface="B Yagut" pitchFamily="2" charset="-78"/>
            </a:endParaRPr>
          </a:p>
        </p:txBody>
      </p:sp>
      <p:pic>
        <p:nvPicPr>
          <p:cNvPr id="4" name="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668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6134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866527"/>
          </a:xfrm>
        </p:spPr>
        <p:txBody>
          <a:bodyPr>
            <a:noAutofit/>
          </a:bodyPr>
          <a:lstStyle/>
          <a:p>
            <a:r>
              <a:rPr lang="fa-IR" sz="4000" dirty="0">
                <a:cs typeface="B Yagut" pitchFamily="2" charset="-78"/>
              </a:rPr>
              <a:t>فهرست </a:t>
            </a:r>
            <a:r>
              <a:rPr lang="fa-IR" sz="4000" dirty="0" smtClean="0">
                <a:cs typeface="B Yagut" pitchFamily="2" charset="-78"/>
              </a:rPr>
              <a:t>عناوین</a:t>
            </a:r>
            <a:br>
              <a:rPr lang="fa-IR" sz="4000" dirty="0" smtClean="0">
                <a:cs typeface="B Yagut" pitchFamily="2" charset="-78"/>
              </a:rPr>
            </a:br>
            <a:endParaRPr lang="en-US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228600" y="2348880"/>
            <a:ext cx="9372600" cy="2736304"/>
          </a:xfrm>
        </p:spPr>
        <p:txBody>
          <a:bodyPr>
            <a:normAutofit fontScale="55000" lnSpcReduction="20000"/>
          </a:bodyPr>
          <a:lstStyle/>
          <a:p>
            <a:pPr marL="457200" indent="-457200" algn="r">
              <a:buFont typeface="Arial" pitchFamily="34" charset="0"/>
              <a:buChar char="•"/>
            </a:pPr>
            <a:r>
              <a:rPr lang="fa-IR" sz="5100" dirty="0">
                <a:solidFill>
                  <a:schemeClr val="tx1"/>
                </a:solidFill>
                <a:cs typeface="B Yagut" pitchFamily="2" charset="-78"/>
              </a:rPr>
              <a:t>فرسودگی شغلی در ارئه دهندگان خدمت در بحران</a:t>
            </a:r>
          </a:p>
          <a:p>
            <a:pPr marL="457200" indent="-457200" algn="r">
              <a:buFont typeface="Arial" pitchFamily="34" charset="0"/>
              <a:buChar char="•"/>
            </a:pPr>
            <a:r>
              <a:rPr lang="fa-IR" sz="5100" dirty="0">
                <a:solidFill>
                  <a:schemeClr val="tx1"/>
                </a:solidFill>
                <a:cs typeface="B Yagut" pitchFamily="2" charset="-78"/>
              </a:rPr>
              <a:t>راههای پیشگیری از فرسودگی شغلی در ارائه دهندگان خدمت در بحران</a:t>
            </a:r>
          </a:p>
          <a:p>
            <a:pPr marL="457200" indent="-457200" algn="r">
              <a:buFont typeface="Arial" pitchFamily="34" charset="0"/>
              <a:buChar char="•"/>
            </a:pPr>
            <a:r>
              <a:rPr lang="fa-IR" sz="5100" dirty="0">
                <a:solidFill>
                  <a:schemeClr val="tx1"/>
                </a:solidFill>
                <a:cs typeface="B Yagut" pitchFamily="2" charset="-78"/>
              </a:rPr>
              <a:t>اهداف تیم سلامت روان در بلایا</a:t>
            </a:r>
          </a:p>
          <a:p>
            <a:pPr marL="457200" indent="-457200" algn="r">
              <a:buFont typeface="Arial" pitchFamily="34" charset="0"/>
              <a:buChar char="•"/>
            </a:pPr>
            <a:r>
              <a:rPr lang="fa-IR" sz="5100" dirty="0">
                <a:solidFill>
                  <a:schemeClr val="tx1"/>
                </a:solidFill>
                <a:cs typeface="B Yagut" pitchFamily="2" charset="-78"/>
              </a:rPr>
              <a:t>شرح وظایف تیم سلامت روان در بلایا</a:t>
            </a:r>
          </a:p>
          <a:p>
            <a:pPr marL="457200" indent="-457200" algn="r">
              <a:buFont typeface="Arial" pitchFamily="34" charset="0"/>
              <a:buChar char="•"/>
            </a:pPr>
            <a:r>
              <a:rPr lang="fa-IR" sz="5100" dirty="0">
                <a:solidFill>
                  <a:schemeClr val="tx1"/>
                </a:solidFill>
                <a:cs typeface="B Yagut" pitchFamily="2" charset="-78"/>
              </a:rPr>
              <a:t>حمایت چند لایه ای در زمان بلایا</a:t>
            </a:r>
          </a:p>
          <a:p>
            <a:endParaRPr lang="en-US" dirty="0"/>
          </a:p>
        </p:txBody>
      </p:sp>
      <p:pic>
        <p:nvPicPr>
          <p:cNvPr id="4" name="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820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60747"/>
      </p:ext>
    </p:extLst>
  </p:cSld>
  <p:clrMapOvr>
    <a:masterClrMapping/>
  </p:clrMapOvr>
  <p:transition advClick="0"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dirty="0" smtClean="0">
                <a:cs typeface="B Yagut" pitchFamily="2" charset="-78"/>
              </a:rPr>
              <a:t>مقدمه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816425"/>
          </a:xfrm>
        </p:spPr>
        <p:txBody>
          <a:bodyPr>
            <a:normAutofit fontScale="55000" lnSpcReduction="20000"/>
          </a:bodyPr>
          <a:lstStyle/>
          <a:p>
            <a:pPr marL="215900" indent="0" algn="justLow">
              <a:lnSpc>
                <a:spcPct val="120000"/>
              </a:lnSpc>
              <a:buNone/>
            </a:pPr>
            <a:endParaRPr lang="fa-IR" sz="2600" dirty="0" smtClean="0">
              <a:ea typeface="Calibri"/>
              <a:cs typeface="B Yagut"/>
            </a:endParaRPr>
          </a:p>
          <a:p>
            <a:pPr marL="215900" indent="0" algn="justLow">
              <a:lnSpc>
                <a:spcPct val="120000"/>
              </a:lnSpc>
              <a:buNone/>
            </a:pPr>
            <a:r>
              <a:rPr lang="fa-IR" sz="5100" dirty="0" smtClean="0">
                <a:ea typeface="Calibri"/>
                <a:cs typeface="B Yagut"/>
              </a:rPr>
              <a:t>ایران جزو ده کشور بلاخیز دنیا است.حوادثی مانند سیل و زلزله از رویدادهایی هستند که هرساله منجر به مرگ ومیر و آسیب های جسمی و روانی هزاران انسان می شوند.این حوادث می توانند تنش روحی قابل توجهی برای بازماندگان ایجاد کند که موجب ناراحتی و افت کارکرد بسیاری از انسان ها می شوند</a:t>
            </a:r>
            <a:r>
              <a:rPr lang="fa-IR" sz="5100" dirty="0">
                <a:ea typeface="Calibri"/>
                <a:cs typeface="B Yagut"/>
              </a:rPr>
              <a:t>. </a:t>
            </a:r>
            <a:r>
              <a:rPr lang="fa-IR" sz="5100" dirty="0">
                <a:cs typeface="B Yagut"/>
              </a:rPr>
              <a:t>حوادث طبیعی و غیرطبیعی ناشی از بلایا در زندگی افراد گاهی اوقات عوارض روانی جدی را باقی می </a:t>
            </a:r>
            <a:r>
              <a:rPr lang="fa-IR" sz="5100" dirty="0" smtClean="0">
                <a:cs typeface="B Yagut"/>
              </a:rPr>
              <a:t>گذاردکه در برخی ازموارد جبران ناپذیر است.</a:t>
            </a:r>
            <a:endParaRPr lang="fa-IR" sz="5100" dirty="0">
              <a:cs typeface="B Yagut"/>
            </a:endParaRPr>
          </a:p>
          <a:p>
            <a:pPr marL="215900" indent="0" algn="justLow">
              <a:lnSpc>
                <a:spcPct val="120000"/>
              </a:lnSpc>
              <a:buNone/>
            </a:pPr>
            <a:endParaRPr lang="fa-IR" sz="2600" dirty="0">
              <a:cs typeface="B Yagut"/>
            </a:endParaRPr>
          </a:p>
        </p:txBody>
      </p:sp>
      <p:pic>
        <p:nvPicPr>
          <p:cNvPr id="4" name="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678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87675"/>
      </p:ext>
    </p:extLst>
  </p:cSld>
  <p:clrMapOvr>
    <a:masterClrMapping/>
  </p:clrMapOvr>
  <p:transition advClick="0" advTm="5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مفاهیم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48860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a-IR" sz="2600" b="1" dirty="0" smtClean="0">
              <a:ea typeface="Calibri"/>
              <a:cs typeface="B Yagut" pitchFamily="2" charset="-78"/>
            </a:endParaRPr>
          </a:p>
          <a:p>
            <a:pPr marL="0" indent="0" algn="just">
              <a:buNone/>
            </a:pPr>
            <a:r>
              <a:rPr lang="fa-IR" sz="2800" b="1" dirty="0" smtClean="0">
                <a:ea typeface="Calibri"/>
                <a:cs typeface="B Yagut" pitchFamily="2" charset="-78"/>
              </a:rPr>
              <a:t>آسیب دیده : </a:t>
            </a:r>
            <a:r>
              <a:rPr lang="fa-IR" sz="2800" dirty="0" smtClean="0">
                <a:ea typeface="Calibri"/>
                <a:cs typeface="B Yagut" pitchFamily="2" charset="-78"/>
              </a:rPr>
              <a:t>شخصی است که در اثر حادثه از ادامه زندگی سالم خود چه از نظر جسمانی وچه از نظر رواني و خانوادگي و اجتماعي محروم گرديده است</a:t>
            </a:r>
            <a:r>
              <a:rPr lang="en-US" sz="2800" dirty="0" smtClean="0">
                <a:ea typeface="Calibri"/>
                <a:cs typeface="B Yagut" pitchFamily="2" charset="-78"/>
              </a:rPr>
              <a:t> .</a:t>
            </a:r>
            <a:endParaRPr lang="fa-IR" sz="2800" dirty="0" smtClean="0">
              <a:ea typeface="Calibri"/>
              <a:cs typeface="B Yagut" pitchFamily="2" charset="-78"/>
            </a:endParaRPr>
          </a:p>
          <a:p>
            <a:pPr marL="0" indent="0">
              <a:buNone/>
            </a:pPr>
            <a:endParaRPr lang="fa-IR" sz="2800" dirty="0" smtClean="0">
              <a:ea typeface="Calibri"/>
              <a:cs typeface="B Yagut" pitchFamily="2" charset="-78"/>
            </a:endParaRPr>
          </a:p>
          <a:p>
            <a:pPr marL="0" indent="0">
              <a:buNone/>
            </a:pPr>
            <a:endParaRPr lang="en-US" sz="2800" dirty="0" smtClean="0">
              <a:ea typeface="Calibri"/>
              <a:cs typeface="B Yagut" pitchFamily="2" charset="-78"/>
            </a:endParaRPr>
          </a:p>
          <a:p>
            <a:pPr marL="0" indent="0" algn="just">
              <a:buNone/>
            </a:pPr>
            <a:r>
              <a:rPr lang="fa-IR" sz="2800" b="1" dirty="0" smtClean="0">
                <a:ea typeface="Calibri"/>
                <a:cs typeface="B Yagut" pitchFamily="2" charset="-78"/>
              </a:rPr>
              <a:t>بحران:</a:t>
            </a:r>
            <a:r>
              <a:rPr lang="fa-IR" sz="2800" dirty="0" smtClean="0">
                <a:ea typeface="Calibri"/>
                <a:cs typeface="B Yagut" pitchFamily="2" charset="-78"/>
              </a:rPr>
              <a:t>رویداد یا موقعیتی است که در آن امکانات ومنابع معمولی فرد برای تحـــمل و سازگاری با شرایط ،ممکن است کافی نباشد و موجب بروز واکنش های عاطفی و رفتاری مختلفی شود.</a:t>
            </a:r>
          </a:p>
          <a:p>
            <a:pPr lvl="0" algn="just">
              <a:buNone/>
            </a:pPr>
            <a:endParaRPr lang="fa-IR" sz="2600" dirty="0" smtClean="0">
              <a:solidFill>
                <a:prstClr val="black"/>
              </a:solidFill>
              <a:ea typeface="Calibri"/>
              <a:cs typeface="B Yagut" pitchFamily="2" charset="-78"/>
            </a:endParaRPr>
          </a:p>
          <a:p>
            <a:pPr marL="0" indent="0">
              <a:buNone/>
            </a:pPr>
            <a:endParaRPr lang="fa-IR" sz="2600" dirty="0">
              <a:cs typeface="B Yagut" pitchFamily="2" charset="-78"/>
            </a:endParaRPr>
          </a:p>
        </p:txBody>
      </p:sp>
      <p:pic>
        <p:nvPicPr>
          <p:cNvPr id="4" name="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336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63939"/>
      </p:ext>
    </p:extLst>
  </p:cSld>
  <p:clrMapOvr>
    <a:masterClrMapping/>
  </p:clrMapOvr>
  <p:transition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مفاهیم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4958011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fa-IR" sz="2600" dirty="0" smtClean="0">
              <a:ea typeface="Calibri"/>
              <a:cs typeface="B Yagut" pitchFamily="2" charset="-78"/>
            </a:endParaRPr>
          </a:p>
          <a:p>
            <a:pPr lvl="0" algn="just">
              <a:buNone/>
            </a:pPr>
            <a:r>
              <a:rPr lang="fa-IR" sz="2800" dirty="0" smtClean="0">
                <a:ea typeface="Calibri"/>
                <a:cs typeface="B Yagut" pitchFamily="2" charset="-78"/>
              </a:rPr>
              <a:t> </a:t>
            </a:r>
            <a:r>
              <a:rPr lang="fa-IR" sz="2800" b="1" dirty="0">
                <a:ea typeface="Calibri"/>
                <a:cs typeface="B Yagut" pitchFamily="2" charset="-78"/>
              </a:rPr>
              <a:t>استرس : </a:t>
            </a:r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هر </a:t>
            </a:r>
            <a:r>
              <a:rPr lang="fa-IR" sz="2800" dirty="0">
                <a:solidFill>
                  <a:prstClr val="black"/>
                </a:solidFill>
                <a:ea typeface="Calibri"/>
                <a:cs typeface="B Yagut" pitchFamily="2" charset="-78"/>
              </a:rPr>
              <a:t>گاه فشاری بر شخصی وارد گردد، واکنشی در </a:t>
            </a:r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او ایجاد مي شود این واکنش علایم جسمانی و روانی دارد که تغییراتی در فرد ایجاد می کند که به این واکنش استرس می گویند.</a:t>
            </a: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 </a:t>
            </a:r>
          </a:p>
          <a:p>
            <a:pPr lvl="0">
              <a:buNone/>
            </a:pPr>
            <a:endParaRPr lang="fa-IR" sz="2800" dirty="0">
              <a:solidFill>
                <a:prstClr val="black"/>
              </a:solidFill>
              <a:ea typeface="Calibri"/>
              <a:cs typeface="B Yagut" pitchFamily="2" charset="-78"/>
            </a:endParaRPr>
          </a:p>
          <a:p>
            <a:pPr lvl="0" algn="just">
              <a:buNone/>
            </a:pPr>
            <a:r>
              <a:rPr lang="fa-IR" sz="2800" b="1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بلا: </a:t>
            </a:r>
            <a:r>
              <a:rPr lang="fa-IR" sz="2800" dirty="0" smtClean="0">
                <a:solidFill>
                  <a:prstClr val="black"/>
                </a:solidFill>
                <a:ea typeface="Calibri"/>
                <a:cs typeface="B Yagut" pitchFamily="2" charset="-78"/>
              </a:rPr>
              <a:t>اختلال شدید زیست محیطی وروانی اجتماعی که  ازتوانایی جامعه برای مقابله بـا مشکلات فراتر باشد.</a:t>
            </a:r>
            <a:endParaRPr lang="fa-IR" sz="2800" dirty="0">
              <a:solidFill>
                <a:prstClr val="black"/>
              </a:solidFill>
              <a:ea typeface="Calibri"/>
              <a:cs typeface="B Yagut" pitchFamily="2" charset="-78"/>
            </a:endParaRPr>
          </a:p>
          <a:p>
            <a:pPr>
              <a:buNone/>
            </a:pPr>
            <a:r>
              <a:rPr lang="fa-IR" sz="2600" dirty="0" smtClean="0">
                <a:ea typeface="Calibri"/>
                <a:cs typeface="B Yagut" pitchFamily="2" charset="-78"/>
              </a:rPr>
              <a:t> </a:t>
            </a:r>
            <a:endParaRPr lang="en-US" sz="2600" dirty="0" smtClean="0">
              <a:ea typeface="Calibri"/>
              <a:cs typeface="B Yagut" pitchFamily="2" charset="-78"/>
            </a:endParaRPr>
          </a:p>
        </p:txBody>
      </p:sp>
      <p:pic>
        <p:nvPicPr>
          <p:cNvPr id="4" name="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6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4046"/>
      </p:ext>
    </p:extLst>
  </p:cSld>
  <p:clrMapOvr>
    <a:masterClrMapping/>
  </p:clrMapOvr>
  <p:transition advClick="0"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گلستان</_x062f__x0627__x0646__x0634__x06af__x0627__x0647_>
    <_x0646__x0648__x0639__x0020__x062d__x06cc__x0637__x0647_ xmlns="12fdc5dc-769e-4543-b10d-fbea3dac4417">مديريت خطر بلايا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5NN7CDR5NKU2-831-820</_dlc_DocId>
    <_dlc_DocIdUrl xmlns="1047730d-92e1-4018-9084-d932fd3a7f58">
      <Url>http://www.health.gov.ir/hnd/_layouts/DocIdRedir.aspx?ID=5NN7CDR5NKU2-831-820</Url>
      <Description>5NN7CDR5NKU2-831-820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5F059F-DFDE-4072-BCAE-C7038CE1C8F7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1047730d-92e1-4018-9084-d932fd3a7f58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12fdc5dc-769e-4543-b10d-fbea3dac441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F3DE49B-BD7E-4563-A397-E55FE3A35DF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7CE15A-FE5F-465F-B13D-13B2AE027D60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DA83F3F-3645-42A7-8A0A-C3A0CCEE6A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MB-salamat-ravani-ejtemaei-dar-balaya-edi 1 (1)</Template>
  <TotalTime>181</TotalTime>
  <Words>1408</Words>
  <Application>Microsoft Office PowerPoint</Application>
  <PresentationFormat>On-screen Show (4:3)</PresentationFormat>
  <Paragraphs>212</Paragraphs>
  <Slides>29</Slides>
  <Notes>1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B Yagut</vt:lpstr>
      <vt:lpstr>Arial</vt:lpstr>
      <vt:lpstr>Times New Roman</vt:lpstr>
      <vt:lpstr>Calibri</vt:lpstr>
      <vt:lpstr>B Nazanin</vt:lpstr>
      <vt:lpstr>Office Theme</vt:lpstr>
      <vt:lpstr>   سلامت روانی اجتماعی در بلایا</vt:lpstr>
      <vt:lpstr>مشخصات سند</vt:lpstr>
      <vt:lpstr>اهداف آموزشی</vt:lpstr>
      <vt:lpstr>اهداف آموزشی</vt:lpstr>
      <vt:lpstr>فهرست عناوین</vt:lpstr>
      <vt:lpstr>فهرست عناوین </vt:lpstr>
      <vt:lpstr>مقدمه</vt:lpstr>
      <vt:lpstr>مفاهیم</vt:lpstr>
      <vt:lpstr>مفاهیم</vt:lpstr>
      <vt:lpstr>مفاهیم</vt:lpstr>
      <vt:lpstr>مراحل مختلف واکنش روانشناختی افراد در بلایا </vt:lpstr>
      <vt:lpstr>مرحله دوم (چند ساعت بعد از حادثه) </vt:lpstr>
      <vt:lpstr>مرحله سوم(یک هفته تا چند ماه بعد از حادثه)  </vt:lpstr>
      <vt:lpstr>مرحله چهارم(3-2 ماه بعد از حادثه) </vt:lpstr>
      <vt:lpstr>مرحله پنجم(6ماه تا یکسال بعد از حادثه) </vt:lpstr>
      <vt:lpstr>گروه­های آسیب­پذیر در بلایا </vt:lpstr>
      <vt:lpstr>علائم اختلالات روانی درآسیب دیدگان</vt:lpstr>
      <vt:lpstr> اقدامات و حمایت های روانی اجتماعی با ورود به منطقه آسیب دیده</vt:lpstr>
      <vt:lpstr> فرسودگي شغلي در ارائه دهندگان خدمت در بحران </vt:lpstr>
      <vt:lpstr>راههای پیشگیری از فرسودگی شغلی در ارائه دهندگان خدمت در بحران</vt:lpstr>
      <vt:lpstr>اهداف تیم سلامت روان در بلایا</vt:lpstr>
      <vt:lpstr>شرح وظایف تیم سلامت روان در بلایا</vt:lpstr>
      <vt:lpstr>حمایت های چند لایه ای در زمان بلایا</vt:lpstr>
      <vt:lpstr>خلاصه ونتیجه گیری</vt:lpstr>
      <vt:lpstr>خلاصه ونتیجه گیری</vt:lpstr>
      <vt:lpstr>پرسش وتمرین</vt:lpstr>
      <vt:lpstr>تمرین عملی </vt:lpstr>
      <vt:lpstr>فهرست منابع</vt:lpstr>
      <vt:lpstr>لطفا نظرات و پیشنهادات خود پیرامون این بسته آموزشی را به آدرس زیر ارسال کنید.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سلامت روانی اجتماعی در بلایا</dc:title>
  <dc:creator>it</dc:creator>
  <cp:lastModifiedBy>saberi</cp:lastModifiedBy>
  <cp:revision>43</cp:revision>
  <dcterms:created xsi:type="dcterms:W3CDTF">2020-04-29T08:43:18Z</dcterms:created>
  <dcterms:modified xsi:type="dcterms:W3CDTF">2021-10-19T10:12:51Z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ba0f1eb7-b30b-4faa-9ed0-5fe479e33eda</vt:lpwstr>
  </property>
</Properties>
</file>